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sldIdLst>
    <p:sldId id="256" r:id="rId3"/>
    <p:sldId id="275" r:id="rId4"/>
    <p:sldId id="280" r:id="rId5"/>
    <p:sldId id="281" r:id="rId6"/>
    <p:sldId id="289" r:id="rId7"/>
    <p:sldId id="290" r:id="rId8"/>
    <p:sldId id="291" r:id="rId9"/>
    <p:sldId id="292" r:id="rId10"/>
    <p:sldId id="282" r:id="rId11"/>
    <p:sldId id="293" r:id="rId12"/>
    <p:sldId id="294" r:id="rId13"/>
    <p:sldId id="295" r:id="rId14"/>
    <p:sldId id="296" r:id="rId15"/>
    <p:sldId id="297" r:id="rId16"/>
    <p:sldId id="298" r:id="rId17"/>
    <p:sldId id="299" r:id="rId18"/>
    <p:sldId id="283" r:id="rId19"/>
    <p:sldId id="284" r:id="rId20"/>
    <p:sldId id="285" r:id="rId21"/>
    <p:sldId id="286" r:id="rId22"/>
    <p:sldId id="287" r:id="rId23"/>
    <p:sldId id="300" r:id="rId24"/>
    <p:sldId id="288" r:id="rId25"/>
    <p:sldId id="257" r:id="rId26"/>
    <p:sldId id="266" r:id="rId27"/>
    <p:sldId id="268" r:id="rId28"/>
    <p:sldId id="279" r:id="rId29"/>
    <p:sldId id="269" r:id="rId30"/>
    <p:sldId id="273" r:id="rId31"/>
    <p:sldId id="272" r:id="rId32"/>
    <p:sldId id="277" r:id="rId33"/>
    <p:sldId id="276" r:id="rId34"/>
    <p:sldId id="27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68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t>2021/1/8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2021/1/8</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600838" y="1835797"/>
            <a:ext cx="11405686" cy="830997"/>
          </a:xfrm>
          <a:prstGeom prst="rect">
            <a:avLst/>
          </a:prstGeom>
          <a:noFill/>
        </p:spPr>
        <p:txBody>
          <a:bodyPr wrap="none" rtlCol="0">
            <a:spAutoFit/>
          </a:bodyPr>
          <a:lstStyle/>
          <a:p>
            <a:r>
              <a:rPr lang="en-US" altLang="zh-CN" sz="48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2021</a:t>
            </a:r>
            <a:r>
              <a:rPr lang="zh-CN" altLang="en-US" sz="48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年普通招考博士生网络远程</a:t>
            </a:r>
            <a:r>
              <a:rPr lang="zh-CN" altLang="en-US" sz="48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考核</a:t>
            </a:r>
            <a:r>
              <a:rPr lang="zh-CN" altLang="en-US" sz="48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平台</a:t>
            </a:r>
            <a:endParaRPr lang="zh-CN" altLang="en-US" sz="48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3"/>
            <a:ext cx="6446520" cy="1323439"/>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考生操作</a:t>
            </a:r>
            <a:r>
              <a:rPr lang="zh-CN" altLang="en-US"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手册（</a:t>
            </a:r>
            <a:r>
              <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1.0</a:t>
            </a:r>
            <a:r>
              <a:rPr lang="zh-CN" altLang="en-US"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版）</a:t>
            </a: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2021.1.8</a:t>
            </a:r>
            <a:endPar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smtClean="0">
                <a:latin typeface="+mn-lt"/>
                <a:ea typeface="+mn-ea"/>
                <a:cs typeface="+mn-ea"/>
                <a:sym typeface="+mn-lt"/>
              </a:rPr>
              <a:t>、</a:t>
            </a:r>
            <a:r>
              <a:rPr lang="zh-CN" altLang="en-US" dirty="0">
                <a:latin typeface="+mn-lt"/>
                <a:ea typeface="+mn-ea"/>
                <a:cs typeface="+mn-ea"/>
                <a:sym typeface="+mn-lt"/>
              </a:rPr>
              <a:t>笔试</a:t>
            </a:r>
            <a:r>
              <a:rPr lang="zh-CN" altLang="en-US" dirty="0" smtClean="0">
                <a:latin typeface="+mn-lt"/>
                <a:ea typeface="+mn-ea"/>
                <a:cs typeface="+mn-ea"/>
                <a:sym typeface="+mn-lt"/>
              </a:rPr>
              <a:t>流程</a:t>
            </a:r>
            <a:r>
              <a:rPr lang="zh-CN" altLang="en-US" dirty="0">
                <a:latin typeface="+mn-lt"/>
                <a:ea typeface="+mn-ea"/>
                <a:cs typeface="+mn-ea"/>
                <a:sym typeface="+mn-lt"/>
              </a:rPr>
              <a:t>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lang="zh-CN" altLang="en-US" sz="1800" dirty="0">
                  <a:solidFill>
                    <a:srgbClr val="C00000"/>
                  </a:solidFill>
                  <a:latin typeface="+mn-lt"/>
                  <a:cs typeface="+mn-ea"/>
                  <a:sym typeface="+mn-lt"/>
                </a:rPr>
                <a:t>笔试</a:t>
              </a:r>
              <a:r>
                <a:rPr sz="1800" dirty="0" err="1" smtClean="0">
                  <a:solidFill>
                    <a:srgbClr val="C00000"/>
                  </a:solidFill>
                  <a:latin typeface="+mn-lt"/>
                  <a:cs typeface="+mn-ea"/>
                  <a:sym typeface="+mn-lt"/>
                </a:rPr>
                <a:t>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收到</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考试</a:t>
                </a:r>
                <a:r>
                  <a:rPr lang="zh-CN" altLang="en-US" sz="1100" dirty="0" smtClean="0">
                    <a:cs typeface="+mn-ea"/>
                    <a:sym typeface="+mn-lt"/>
                  </a:rPr>
                  <a:t>结束</a:t>
                </a:r>
                <a:endParaRPr lang="zh-CN" altLang="en-US" sz="1100" dirty="0">
                  <a:cs typeface="+mn-ea"/>
                  <a:sym typeface="+mn-lt"/>
                </a:endParaRP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进入</a:t>
                </a:r>
                <a:r>
                  <a:rPr lang="zh-CN" altLang="en-US" sz="1100" dirty="0">
                    <a:cs typeface="+mn-ea"/>
                    <a:sym typeface="+mn-lt"/>
                  </a:rPr>
                  <a:t>考场</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收到</a:t>
                </a:r>
                <a:r>
                  <a:rPr lang="zh-CN" altLang="en-US" sz="1100" dirty="0">
                    <a:cs typeface="+mn-ea"/>
                    <a:sym typeface="+mn-lt"/>
                  </a:rPr>
                  <a:t>考核</a:t>
                </a:r>
                <a:r>
                  <a:rPr lang="zh-CN" altLang="en-US" sz="1100" dirty="0" smtClean="0">
                    <a:cs typeface="+mn-ea"/>
                    <a:sym typeface="+mn-lt"/>
                  </a:rPr>
                  <a:t>安排</a:t>
                </a:r>
                <a:r>
                  <a:rPr lang="zh-CN" altLang="en-US" sz="1100" dirty="0">
                    <a:cs typeface="+mn-ea"/>
                    <a:sym typeface="+mn-lt"/>
                  </a:rPr>
                  <a:t>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lang="zh-CN" altLang="en-US" b="1" dirty="0">
                <a:solidFill>
                  <a:srgbClr val="C00000"/>
                </a:solidFill>
                <a:cs typeface="+mn-ea"/>
                <a:sym typeface="+mn-lt"/>
              </a:rPr>
              <a:t>笔试</a:t>
            </a:r>
            <a:r>
              <a:rPr b="1" dirty="0" err="1" smtClean="0">
                <a:solidFill>
                  <a:srgbClr val="C00000"/>
                </a:solidFill>
                <a:cs typeface="+mn-ea"/>
                <a:sym typeface="+mn-lt"/>
              </a:rPr>
              <a:t>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等待监考员通知</a:t>
              </a:r>
              <a:endParaRPr lang="zh-CN" altLang="en-US" sz="1100" b="1" dirty="0">
                <a:cs typeface="+mn-ea"/>
                <a:sym typeface="+mn-lt"/>
              </a:endParaRP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考试</a:t>
              </a:r>
              <a:r>
                <a:rPr lang="zh-CN" altLang="en-US" sz="1100" b="1" dirty="0" smtClean="0">
                  <a:cs typeface="+mn-ea"/>
                  <a:sym typeface="+mn-lt"/>
                </a:rPr>
                <a:t>结束</a:t>
              </a:r>
              <a:endParaRPr lang="zh-CN" altLang="en-US" sz="1100" b="1" dirty="0">
                <a:cs typeface="+mn-ea"/>
                <a:sym typeface="+mn-lt"/>
              </a:endParaRP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开始</a:t>
              </a:r>
              <a:r>
                <a:rPr lang="zh-CN" altLang="en-US" sz="1100" b="1" dirty="0">
                  <a:cs typeface="+mn-ea"/>
                  <a:sym typeface="+mn-lt"/>
                </a:rPr>
                <a:t>考试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a:t>
              </a:r>
              <a:r>
                <a:rPr lang="zh-CN" altLang="en-US" sz="1100" b="1" dirty="0" smtClean="0">
                  <a:cs typeface="+mn-ea"/>
                  <a:sym typeface="+mn-lt"/>
                </a:rPr>
                <a:t>加入</a:t>
              </a:r>
              <a:r>
                <a:rPr lang="zh-CN" altLang="en-US" sz="1100" b="1" dirty="0">
                  <a:cs typeface="+mn-ea"/>
                  <a:sym typeface="+mn-lt"/>
                </a:rPr>
                <a:t>考场</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2.1 </a:t>
            </a:r>
            <a:r>
              <a:rPr lang="zh-CN" altLang="en-US" dirty="0">
                <a:cs typeface="+mn-ea"/>
                <a:sym typeface="+mn-lt"/>
              </a:rPr>
              <a:t>注册钉钉，加入组织</a:t>
            </a:r>
          </a:p>
        </p:txBody>
      </p:sp>
      <p:sp>
        <p:nvSpPr>
          <p:cNvPr id="10" name="文本占位符 9"/>
          <p:cNvSpPr>
            <a:spLocks noGrp="1"/>
          </p:cNvSpPr>
          <p:nvPr>
            <p:ph type="body" sz="quarter" idx="13"/>
          </p:nvPr>
        </p:nvSpPr>
        <p:spPr/>
        <p:txBody>
          <a:bodyPr/>
          <a:lstStyle/>
          <a:p>
            <a:pPr>
              <a:lnSpc>
                <a:spcPts val="2400"/>
              </a:lnSpc>
            </a:pPr>
            <a:r>
              <a:rPr lang="zh-CN" altLang="en-US" b="1" dirty="0">
                <a:cs typeface="+mn-ea"/>
                <a:sym typeface="+mn-lt"/>
              </a:rPr>
              <a:t>考生收到手机短信，点击链接，下载钉钉，</a:t>
            </a:r>
            <a:r>
              <a:rPr lang="zh-CN" altLang="en-US" b="1" dirty="0">
                <a:solidFill>
                  <a:srgbClr val="C00000"/>
                </a:solidFill>
                <a:cs typeface="+mn-ea"/>
                <a:sym typeface="+mn-lt"/>
              </a:rPr>
              <a:t>用</a:t>
            </a:r>
            <a:r>
              <a:rPr lang="zh-CN" altLang="en-US" b="1" dirty="0" smtClean="0">
                <a:solidFill>
                  <a:srgbClr val="C00000"/>
                </a:solidFill>
                <a:cs typeface="+mn-ea"/>
                <a:sym typeface="+mn-lt"/>
              </a:rPr>
              <a:t>自己</a:t>
            </a:r>
            <a:r>
              <a:rPr lang="zh-CN" altLang="zh-CN" b="1" dirty="0" smtClean="0">
                <a:solidFill>
                  <a:srgbClr val="C00000"/>
                </a:solidFill>
                <a:cs typeface="+mn-ea"/>
              </a:rPr>
              <a:t>报考</a:t>
            </a:r>
            <a:r>
              <a:rPr lang="zh-CN" altLang="zh-CN" b="1" dirty="0">
                <a:solidFill>
                  <a:srgbClr val="C00000"/>
                </a:solidFill>
                <a:cs typeface="+mn-ea"/>
              </a:rPr>
              <a:t>时填报</a:t>
            </a:r>
            <a:r>
              <a:rPr lang="zh-CN" altLang="zh-CN" b="1" dirty="0" smtClean="0">
                <a:solidFill>
                  <a:srgbClr val="C00000"/>
                </a:solidFill>
                <a:cs typeface="+mn-ea"/>
              </a:rPr>
              <a:t>的</a:t>
            </a:r>
            <a:r>
              <a:rPr lang="zh-CN" altLang="en-US" b="1" dirty="0" smtClean="0">
                <a:solidFill>
                  <a:srgbClr val="C00000"/>
                </a:solidFill>
                <a:cs typeface="+mn-ea"/>
                <a:sym typeface="+mn-lt"/>
              </a:rPr>
              <a:t>手机</a:t>
            </a:r>
            <a:r>
              <a:rPr lang="zh-CN" altLang="en-US" b="1" dirty="0">
                <a:solidFill>
                  <a:srgbClr val="C00000"/>
                </a:solidFill>
                <a:cs typeface="+mn-ea"/>
                <a:sym typeface="+mn-lt"/>
              </a:rPr>
              <a:t>号码进行注册。</a:t>
            </a:r>
          </a:p>
          <a:p>
            <a:pPr>
              <a:lnSpc>
                <a:spcPts val="2400"/>
              </a:lnSpc>
            </a:pPr>
            <a:r>
              <a:rPr lang="zh-CN" altLang="en-US" b="1" dirty="0">
                <a:cs typeface="+mn-ea"/>
                <a:sym typeface="+mn-lt"/>
              </a:rPr>
              <a:t>考生会自动加入中国矿业大学研究生院组织。</a:t>
            </a:r>
          </a:p>
          <a:p>
            <a:pPr>
              <a:lnSpc>
                <a:spcPts val="2400"/>
              </a:lnSpc>
            </a:pPr>
            <a:r>
              <a:rPr lang="zh-CN" altLang="en-US" b="1" dirty="0">
                <a:cs typeface="+mn-ea"/>
                <a:sym typeface="+mn-lt"/>
              </a:rPr>
              <a:t>如果考生在「设置」里设置了进入团队需要同意之后，学校发起邀请后，考生需要手动同意才能进入组织。</a:t>
            </a:r>
          </a:p>
          <a:p>
            <a:pPr>
              <a:lnSpc>
                <a:spcPts val="2400"/>
              </a:lnSpc>
            </a:pPr>
            <a:r>
              <a:rPr lang="zh-CN" altLang="en-US" b="1" dirty="0">
                <a:cs typeface="+mn-ea"/>
                <a:sym typeface="+mn-lt"/>
              </a:rPr>
              <a:t>考生可点击通讯录确认自己是否已加入中国矿业大学研究生组织。</a:t>
            </a:r>
          </a:p>
          <a:p>
            <a:pPr>
              <a:lnSpc>
                <a:spcPts val="2400"/>
              </a:lnSpc>
            </a:pPr>
            <a:r>
              <a:rPr lang="zh-CN" altLang="en-US" b="1" dirty="0">
                <a:cs typeface="+mn-ea"/>
                <a:sym typeface="+mn-lt"/>
              </a:rPr>
              <a:t>电脑登陆钉钉官方网站</a:t>
            </a:r>
            <a:r>
              <a:rPr lang="en-US" altLang="zh-CN" b="1" dirty="0">
                <a:cs typeface="+mn-ea"/>
                <a:sym typeface="+mn-lt"/>
              </a:rPr>
              <a:t>https://www.dingtalk.com/</a:t>
            </a:r>
            <a:r>
              <a:rPr lang="zh-CN" altLang="en-US" b="1" dirty="0">
                <a:cs typeface="+mn-ea"/>
                <a:sym typeface="+mn-lt"/>
              </a:rPr>
              <a:t>下载钉钉最新版。</a:t>
            </a:r>
          </a:p>
          <a:p>
            <a:endParaRPr lang="zh-CN" altLang="en-US" dirty="0">
              <a:cs typeface="+mn-ea"/>
              <a:sym typeface="+mn-lt"/>
            </a:endParaRPr>
          </a:p>
        </p:txBody>
      </p:sp>
      <p:pic>
        <p:nvPicPr>
          <p:cNvPr id="6" name="图片 5"/>
          <p:cNvPicPr>
            <a:picLocks noChangeAspect="1"/>
          </p:cNvPicPr>
          <p:nvPr/>
        </p:nvPicPr>
        <p:blipFill>
          <a:blip r:embed="rId2"/>
          <a:stretch>
            <a:fillRect/>
          </a:stretch>
        </p:blipFill>
        <p:spPr>
          <a:xfrm>
            <a:off x="5926001" y="1032154"/>
            <a:ext cx="2634615" cy="203327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rcRect r="-2800" b="69572"/>
          <a:stretch>
            <a:fillRect/>
          </a:stretch>
        </p:blipFill>
        <p:spPr>
          <a:xfrm>
            <a:off x="5926001" y="3528974"/>
            <a:ext cx="2633980" cy="1733550"/>
          </a:xfrm>
          <a:prstGeom prst="rect">
            <a:avLst/>
          </a:prstGeom>
          <a:ln w="28575" cmpd="sng">
            <a:solidFill>
              <a:schemeClr val="accent1">
                <a:shade val="50000"/>
              </a:schemeClr>
            </a:solidFill>
            <a:prstDash val="solid"/>
          </a:ln>
        </p:spPr>
      </p:pic>
      <p:pic>
        <p:nvPicPr>
          <p:cNvPr id="8" name="图片 7"/>
          <p:cNvPicPr>
            <a:picLocks noChangeAspect="1"/>
          </p:cNvPicPr>
          <p:nvPr/>
        </p:nvPicPr>
        <p:blipFill>
          <a:blip r:embed="rId4"/>
          <a:stretch>
            <a:fillRect/>
          </a:stretch>
        </p:blipFill>
        <p:spPr>
          <a:xfrm>
            <a:off x="9024166" y="931824"/>
            <a:ext cx="2600325" cy="5237480"/>
          </a:xfrm>
          <a:prstGeom prst="rect">
            <a:avLst/>
          </a:prstGeom>
          <a:ln w="28575" cmpd="sng">
            <a:solidFill>
              <a:schemeClr val="accent1">
                <a:shade val="50000"/>
              </a:schemeClr>
            </a:solidFill>
            <a:prstDash val="soli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2.2</a:t>
            </a:r>
            <a:r>
              <a:rPr lang="zh-CN" altLang="en-US" dirty="0">
                <a:cs typeface="+mn-ea"/>
                <a:sym typeface="+mn-lt"/>
              </a:rPr>
              <a:t>考生实人认证</a:t>
            </a:r>
          </a:p>
        </p:txBody>
      </p:sp>
      <p:sp>
        <p:nvSpPr>
          <p:cNvPr id="8" name="文本占位符 7"/>
          <p:cNvSpPr>
            <a:spLocks noGrp="1"/>
          </p:cNvSpPr>
          <p:nvPr>
            <p:ph type="body" sz="quarter" idx="13"/>
          </p:nvPr>
        </p:nvSpPr>
        <p:spPr>
          <a:xfrm>
            <a:off x="173038" y="1625600"/>
            <a:ext cx="4461193" cy="4203700"/>
          </a:xfrm>
        </p:spPr>
        <p:txBody>
          <a:bodyPr/>
          <a:lstStyle/>
          <a:p>
            <a:pPr>
              <a:lnSpc>
                <a:spcPct val="200000"/>
              </a:lnSpc>
            </a:pPr>
            <a:r>
              <a:rPr lang="zh-CN" altLang="en-US" b="1" dirty="0">
                <a:cs typeface="+mn-ea"/>
                <a:sym typeface="+mn-lt"/>
              </a:rPr>
              <a:t>考生收到实人认证邀请。</a:t>
            </a:r>
          </a:p>
          <a:p>
            <a:pPr>
              <a:lnSpc>
                <a:spcPct val="200000"/>
              </a:lnSpc>
            </a:pPr>
            <a:r>
              <a:rPr lang="zh-CN" altLang="en-US" b="1" dirty="0">
                <a:cs typeface="+mn-ea"/>
                <a:sym typeface="+mn-lt"/>
              </a:rPr>
              <a:t>如考生第一次进行实名认证，需要输入姓名、身份证号码，活体检测和上传身份证正反面。</a:t>
            </a:r>
          </a:p>
          <a:p>
            <a:pPr>
              <a:lnSpc>
                <a:spcPct val="200000"/>
              </a:lnSpc>
            </a:pPr>
            <a:r>
              <a:rPr lang="zh-CN" altLang="en-US" b="1" dirty="0">
                <a:cs typeface="+mn-ea"/>
                <a:sym typeface="+mn-lt"/>
              </a:rPr>
              <a:t>考生之前已实人认证，需要同步认证信息给学校。</a:t>
            </a:r>
          </a:p>
          <a:p>
            <a:endParaRPr lang="zh-CN" altLang="en-US" dirty="0">
              <a:cs typeface="+mn-ea"/>
              <a:sym typeface="+mn-lt"/>
            </a:endParaRPr>
          </a:p>
        </p:txBody>
      </p:sp>
      <p:pic>
        <p:nvPicPr>
          <p:cNvPr id="5" name="图片 4"/>
          <p:cNvPicPr>
            <a:picLocks noChangeAspect="1"/>
          </p:cNvPicPr>
          <p:nvPr/>
        </p:nvPicPr>
        <p:blipFill>
          <a:blip r:embed="rId2"/>
          <a:stretch>
            <a:fillRect/>
          </a:stretch>
        </p:blipFill>
        <p:spPr>
          <a:xfrm>
            <a:off x="4792980" y="1123950"/>
            <a:ext cx="2574290" cy="4505960"/>
          </a:xfrm>
          <a:prstGeom prst="rect">
            <a:avLst/>
          </a:prstGeom>
          <a:ln w="28575" cmpd="sng">
            <a:solidFill>
              <a:schemeClr val="accent3">
                <a:lumMod val="75000"/>
              </a:schemeClr>
            </a:solidFill>
            <a:prstDash val="solid"/>
          </a:ln>
        </p:spPr>
      </p:pic>
      <p:pic>
        <p:nvPicPr>
          <p:cNvPr id="6" name="图片 5"/>
          <p:cNvPicPr>
            <a:picLocks noChangeAspect="1"/>
          </p:cNvPicPr>
          <p:nvPr/>
        </p:nvPicPr>
        <p:blipFill>
          <a:blip r:embed="rId3"/>
          <a:stretch>
            <a:fillRect/>
          </a:stretch>
        </p:blipFill>
        <p:spPr>
          <a:xfrm>
            <a:off x="7557770" y="815975"/>
            <a:ext cx="4634230" cy="289306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tretch>
            <a:fillRect/>
          </a:stretch>
        </p:blipFill>
        <p:spPr>
          <a:xfrm>
            <a:off x="7557770" y="3709035"/>
            <a:ext cx="4633595" cy="2699385"/>
          </a:xfrm>
          <a:prstGeom prst="rect">
            <a:avLst/>
          </a:prstGeom>
          <a:ln w="28575" cmpd="sng">
            <a:solidFill>
              <a:schemeClr val="accent1">
                <a:shade val="50000"/>
              </a:schemeClr>
            </a:solidFill>
            <a:prstDash val="soli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2.3</a:t>
            </a:r>
            <a:r>
              <a:rPr lang="zh-CN" altLang="en-US" dirty="0">
                <a:cs typeface="+mn-ea"/>
                <a:sym typeface="+mn-lt"/>
              </a:rPr>
              <a:t>考生信息确认</a:t>
            </a:r>
          </a:p>
        </p:txBody>
      </p:sp>
      <p:sp>
        <p:nvSpPr>
          <p:cNvPr id="4" name="文本占位符 3"/>
          <p:cNvSpPr>
            <a:spLocks noGrp="1"/>
          </p:cNvSpPr>
          <p:nvPr>
            <p:ph type="body" sz="quarter" idx="13"/>
          </p:nvPr>
        </p:nvSpPr>
        <p:spPr>
          <a:xfrm>
            <a:off x="172720" y="1344943"/>
            <a:ext cx="4551362" cy="4203700"/>
          </a:xfrm>
        </p:spPr>
        <p:txBody>
          <a:bodyPr/>
          <a:lstStyle/>
          <a:p>
            <a:pPr>
              <a:lnSpc>
                <a:spcPct val="150000"/>
              </a:lnSpc>
            </a:pPr>
            <a:r>
              <a:rPr lang="zh-CN" altLang="en-US" sz="1600" b="1" dirty="0">
                <a:cs typeface="+mn-ea"/>
                <a:sym typeface="+mn-lt"/>
              </a:rPr>
              <a:t>考生收到个人信息确认通知后，进入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点进链接，核对手机号、身份证好、准考证号等个人信息。</a:t>
            </a:r>
          </a:p>
          <a:p>
            <a:pPr>
              <a:lnSpc>
                <a:spcPct val="150000"/>
              </a:lnSpc>
            </a:pPr>
            <a:r>
              <a:rPr lang="zh-CN" altLang="en-US" sz="1600" b="1" dirty="0">
                <a:cs typeface="+mn-ea"/>
                <a:sym typeface="+mn-lt"/>
              </a:rPr>
              <a:t>如个人信息有误，可通过通讯录依次点击组织架构、部门找到老师，进行联系，让老师在后台将信息进行修改</a:t>
            </a:r>
            <a:r>
              <a:rPr lang="zh-CN" altLang="en-US" sz="1600" dirty="0">
                <a:cs typeface="+mn-ea"/>
                <a:sym typeface="+mn-lt"/>
              </a:rPr>
              <a:t>。</a:t>
            </a:r>
          </a:p>
          <a:p>
            <a:endParaRPr lang="zh-CN" altLang="en-US" dirty="0">
              <a:cs typeface="+mn-ea"/>
              <a:sym typeface="+mn-lt"/>
            </a:endParaRPr>
          </a:p>
        </p:txBody>
      </p:sp>
      <p:pic>
        <p:nvPicPr>
          <p:cNvPr id="10" name="图片 9"/>
          <p:cNvPicPr>
            <a:picLocks noChangeAspect="1"/>
          </p:cNvPicPr>
          <p:nvPr/>
        </p:nvPicPr>
        <p:blipFill>
          <a:blip r:embed="rId2"/>
          <a:stretch>
            <a:fillRect/>
          </a:stretch>
        </p:blipFill>
        <p:spPr>
          <a:xfrm>
            <a:off x="4925761" y="810260"/>
            <a:ext cx="2757170" cy="5645785"/>
          </a:xfrm>
          <a:prstGeom prst="rect">
            <a:avLst/>
          </a:prstGeom>
          <a:ln w="12700" cmpd="sng">
            <a:solidFill>
              <a:schemeClr val="accent1">
                <a:shade val="50000"/>
              </a:schemeClr>
            </a:solidFill>
            <a:prstDash val="sysDot"/>
          </a:ln>
        </p:spPr>
      </p:pic>
      <p:pic>
        <p:nvPicPr>
          <p:cNvPr id="11" name="图片 10"/>
          <p:cNvPicPr>
            <a:picLocks noChangeAspect="1"/>
          </p:cNvPicPr>
          <p:nvPr/>
        </p:nvPicPr>
        <p:blipFill>
          <a:blip r:embed="rId3"/>
          <a:srcRect r="525" b="63879"/>
          <a:stretch>
            <a:fillRect/>
          </a:stretch>
        </p:blipFill>
        <p:spPr>
          <a:xfrm>
            <a:off x="1918526" y="3798570"/>
            <a:ext cx="2906395" cy="2551430"/>
          </a:xfrm>
          <a:prstGeom prst="rect">
            <a:avLst/>
          </a:prstGeom>
          <a:ln w="28575" cmpd="sng">
            <a:solidFill>
              <a:srgbClr val="002060"/>
            </a:solidFill>
            <a:prstDash val="solid"/>
          </a:ln>
        </p:spPr>
      </p:pic>
      <p:pic>
        <p:nvPicPr>
          <p:cNvPr id="12" name="图片 11"/>
          <p:cNvPicPr>
            <a:picLocks noChangeAspect="1"/>
          </p:cNvPicPr>
          <p:nvPr/>
        </p:nvPicPr>
        <p:blipFill>
          <a:blip r:embed="rId4"/>
          <a:srcRect r="3275" b="65416"/>
          <a:stretch>
            <a:fillRect/>
          </a:stretch>
        </p:blipFill>
        <p:spPr>
          <a:xfrm>
            <a:off x="7060565" y="750570"/>
            <a:ext cx="2850515" cy="2265680"/>
          </a:xfrm>
          <a:prstGeom prst="rect">
            <a:avLst/>
          </a:prstGeom>
          <a:ln w="28575" cmpd="thickThin">
            <a:solidFill>
              <a:schemeClr val="accent3">
                <a:lumMod val="75000"/>
              </a:schemeClr>
            </a:solidFill>
            <a:prstDash val="solid"/>
          </a:ln>
        </p:spPr>
      </p:pic>
      <p:pic>
        <p:nvPicPr>
          <p:cNvPr id="13" name="图片 12"/>
          <p:cNvPicPr>
            <a:picLocks noChangeAspect="1"/>
          </p:cNvPicPr>
          <p:nvPr/>
        </p:nvPicPr>
        <p:blipFill>
          <a:blip r:embed="rId5"/>
          <a:stretch>
            <a:fillRect/>
          </a:stretch>
        </p:blipFill>
        <p:spPr>
          <a:xfrm>
            <a:off x="7060565" y="3016250"/>
            <a:ext cx="2895600" cy="3333750"/>
          </a:xfrm>
          <a:prstGeom prst="rect">
            <a:avLst/>
          </a:prstGeom>
          <a:ln w="28575" cmpd="sng">
            <a:solidFill>
              <a:schemeClr val="accent4">
                <a:lumMod val="75000"/>
              </a:schemeClr>
            </a:solidFill>
            <a:prstDash val="solid"/>
          </a:ln>
        </p:spPr>
      </p:pic>
      <p:pic>
        <p:nvPicPr>
          <p:cNvPr id="14" name="图片 13"/>
          <p:cNvPicPr>
            <a:picLocks noChangeAspect="1"/>
          </p:cNvPicPr>
          <p:nvPr/>
        </p:nvPicPr>
        <p:blipFill>
          <a:blip r:embed="rId6"/>
          <a:stretch>
            <a:fillRect/>
          </a:stretch>
        </p:blipFill>
        <p:spPr>
          <a:xfrm>
            <a:off x="9321073" y="751205"/>
            <a:ext cx="2569845" cy="5598795"/>
          </a:xfrm>
          <a:prstGeom prst="rect">
            <a:avLst/>
          </a:prstGeom>
          <a:ln w="28575" cmpd="sng">
            <a:solidFill>
              <a:schemeClr val="accent1">
                <a:shade val="50000"/>
              </a:schemeClr>
            </a:solidFill>
            <a:prstDash val="soli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a:xfrm>
            <a:off x="144057" y="1207604"/>
            <a:ext cx="4028088" cy="531846"/>
          </a:xfrm>
        </p:spPr>
        <p:txBody>
          <a:bodyPr/>
          <a:lstStyle/>
          <a:p>
            <a:r>
              <a:rPr lang="en-US" altLang="zh-CN" dirty="0" smtClean="0">
                <a:cs typeface="+mn-ea"/>
                <a:sym typeface="+mn-lt"/>
              </a:rPr>
              <a:t>2.4</a:t>
            </a:r>
            <a:r>
              <a:rPr lang="zh-CN" altLang="en-US" dirty="0">
                <a:cs typeface="+mn-ea"/>
                <a:sym typeface="+mn-lt"/>
              </a:rPr>
              <a:t>考生签订承诺书及上传</a:t>
            </a:r>
            <a:r>
              <a:rPr lang="zh-CN" altLang="en-US" dirty="0" smtClean="0">
                <a:cs typeface="+mn-ea"/>
                <a:sym typeface="+mn-lt"/>
              </a:rPr>
              <a:t>资料（此项根据学院相关要求操作）</a:t>
            </a:r>
            <a:endParaRPr lang="zh-CN" altLang="en-US" dirty="0">
              <a:cs typeface="+mn-ea"/>
              <a:sym typeface="+mn-lt"/>
            </a:endParaRPr>
          </a:p>
        </p:txBody>
      </p:sp>
      <p:sp>
        <p:nvSpPr>
          <p:cNvPr id="4" name="文本占位符 3"/>
          <p:cNvSpPr>
            <a:spLocks noGrp="1"/>
          </p:cNvSpPr>
          <p:nvPr>
            <p:ph type="body" sz="quarter" idx="13"/>
          </p:nvPr>
        </p:nvSpPr>
        <p:spPr>
          <a:xfrm>
            <a:off x="4716846" y="931824"/>
            <a:ext cx="7302433" cy="4203700"/>
          </a:xfrm>
        </p:spPr>
        <p:txBody>
          <a:bodyPr/>
          <a:lstStyle/>
          <a:p>
            <a:r>
              <a:rPr lang="zh-CN" altLang="en-US" sz="1600" b="1" dirty="0">
                <a:cs typeface="+mn-ea"/>
                <a:sym typeface="+mn-lt"/>
              </a:rPr>
              <a:t>考生收到签订承诺书通知后，进入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点进对应链接，仔细阅读承诺书内容并签订。</a:t>
            </a:r>
          </a:p>
          <a:p>
            <a:r>
              <a:rPr lang="zh-CN" altLang="en-US" sz="1600" b="1" dirty="0">
                <a:cs typeface="+mn-ea"/>
                <a:sym typeface="+mn-lt"/>
              </a:rPr>
              <a:t>考生收到上传资料通知后，点击对应连接上传学院要求准备的资料，大小不超过</a:t>
            </a:r>
            <a:r>
              <a:rPr lang="en-US" altLang="zh-CN" sz="1600" b="1" dirty="0">
                <a:cs typeface="+mn-ea"/>
                <a:sym typeface="+mn-lt"/>
              </a:rPr>
              <a:t>50M ,</a:t>
            </a:r>
            <a:r>
              <a:rPr lang="zh-CN" altLang="en-US" sz="1600" b="1" dirty="0">
                <a:cs typeface="+mn-ea"/>
                <a:sym typeface="+mn-lt"/>
              </a:rPr>
              <a:t>建议上传压缩包。</a:t>
            </a:r>
          </a:p>
          <a:p>
            <a:r>
              <a:rPr lang="zh-CN" altLang="en-US" sz="1600" b="1" dirty="0">
                <a:cs typeface="+mn-ea"/>
                <a:sym typeface="+mn-lt"/>
              </a:rPr>
              <a:t>操作在手机和电脑端都可进行</a:t>
            </a:r>
          </a:p>
          <a:p>
            <a:endParaRPr lang="zh-CN" altLang="en-US" sz="1800" dirty="0">
              <a:cs typeface="+mn-ea"/>
              <a:sym typeface="+mn-lt"/>
            </a:endParaRPr>
          </a:p>
        </p:txBody>
      </p:sp>
      <p:pic>
        <p:nvPicPr>
          <p:cNvPr id="5" name="图片 4"/>
          <p:cNvPicPr>
            <a:picLocks noChangeAspect="1"/>
          </p:cNvPicPr>
          <p:nvPr/>
        </p:nvPicPr>
        <p:blipFill>
          <a:blip r:embed="rId2"/>
          <a:stretch>
            <a:fillRect/>
          </a:stretch>
        </p:blipFill>
        <p:spPr>
          <a:xfrm>
            <a:off x="1151255" y="1945005"/>
            <a:ext cx="1871980" cy="4206240"/>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3"/>
          <a:stretch>
            <a:fillRect/>
          </a:stretch>
        </p:blipFill>
        <p:spPr>
          <a:xfrm>
            <a:off x="4127500" y="2547075"/>
            <a:ext cx="7618704" cy="3779780"/>
          </a:xfrm>
          <a:prstGeom prst="rect">
            <a:avLst/>
          </a:prstGeom>
          <a:ln w="28575" cmpd="sng">
            <a:solidFill>
              <a:schemeClr val="accent1">
                <a:shade val="50000"/>
              </a:schemeClr>
            </a:solidFill>
            <a:prstDash val="soli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2.5</a:t>
            </a:r>
            <a:r>
              <a:rPr lang="zh-CN" altLang="en-US" dirty="0" smtClean="0">
                <a:cs typeface="+mn-ea"/>
                <a:sym typeface="+mn-lt"/>
              </a:rPr>
              <a:t>考生</a:t>
            </a:r>
            <a:r>
              <a:rPr lang="zh-CN" altLang="en-US" dirty="0">
                <a:cs typeface="+mn-ea"/>
                <a:sym typeface="+mn-lt"/>
              </a:rPr>
              <a:t>进行设备检测</a:t>
            </a:r>
          </a:p>
        </p:txBody>
      </p:sp>
      <p:sp>
        <p:nvSpPr>
          <p:cNvPr id="4" name="文本占位符 3"/>
          <p:cNvSpPr>
            <a:spLocks noGrp="1"/>
          </p:cNvSpPr>
          <p:nvPr>
            <p:ph type="body" sz="quarter" idx="13"/>
          </p:nvPr>
        </p:nvSpPr>
        <p:spPr>
          <a:xfrm>
            <a:off x="173038" y="1625600"/>
            <a:ext cx="5351462" cy="2413000"/>
          </a:xfrm>
        </p:spPr>
        <p:txBody>
          <a:bodyPr/>
          <a:lstStyle/>
          <a:p>
            <a:r>
              <a:rPr lang="zh-CN" altLang="en-US" sz="1600" b="1" dirty="0">
                <a:cs typeface="+mn-ea"/>
                <a:sym typeface="+mn-lt"/>
              </a:rPr>
              <a:t>考生设备必须提前检测，特别是电脑端</a:t>
            </a:r>
          </a:p>
          <a:p>
            <a:r>
              <a:rPr lang="zh-CN" altLang="en-US" sz="1600" b="1" dirty="0">
                <a:cs typeface="+mn-ea"/>
                <a:sym typeface="+mn-lt"/>
              </a:rPr>
              <a:t>考生可以使用</a:t>
            </a:r>
            <a:r>
              <a:rPr lang="zh-CN" altLang="en-US" sz="1600" b="1" dirty="0" smtClean="0">
                <a:cs typeface="+mn-ea"/>
                <a:sym typeface="+mn-lt"/>
              </a:rPr>
              <a:t>为</a:t>
            </a:r>
            <a:r>
              <a:rPr lang="zh-CN" altLang="en-US" sz="1600" b="1" dirty="0">
                <a:cs typeface="+mn-ea"/>
                <a:sym typeface="+mn-lt"/>
              </a:rPr>
              <a:t>考核</a:t>
            </a:r>
            <a:r>
              <a:rPr lang="zh-CN" altLang="en-US" sz="1600" b="1" dirty="0" smtClean="0">
                <a:cs typeface="+mn-ea"/>
                <a:sym typeface="+mn-lt"/>
              </a:rPr>
              <a:t>准备</a:t>
            </a:r>
            <a:r>
              <a:rPr lang="zh-CN" altLang="en-US" sz="1600" b="1" dirty="0">
                <a:cs typeface="+mn-ea"/>
                <a:sym typeface="+mn-lt"/>
              </a:rPr>
              <a:t>的两台设备及账号进行视频聊天来检测设备音视频流畅及清晰度。</a:t>
            </a:r>
          </a:p>
          <a:p>
            <a:r>
              <a:rPr lang="zh-CN" altLang="en-US" sz="1600" b="1" dirty="0">
                <a:cs typeface="+mn-ea"/>
                <a:sym typeface="+mn-lt"/>
              </a:rPr>
              <a:t>如考生有多个麦克风及摄像头可设置电脑默认设备，或在会议中选择摄像头及麦克风设备。考生可点击视频会议右下设置对设备进行设置</a:t>
            </a:r>
            <a:r>
              <a:rPr lang="zh-CN" altLang="en-US" sz="1800" dirty="0">
                <a:cs typeface="+mn-ea"/>
                <a:sym typeface="+mn-lt"/>
              </a:rPr>
              <a:t>。</a:t>
            </a:r>
          </a:p>
          <a:p>
            <a:endParaRPr lang="zh-CN" altLang="en-US" sz="1800" dirty="0">
              <a:cs typeface="+mn-ea"/>
              <a:sym typeface="+mn-lt"/>
            </a:endParaRPr>
          </a:p>
        </p:txBody>
      </p:sp>
      <p:sp>
        <p:nvSpPr>
          <p:cNvPr id="5" name="object 18"/>
          <p:cNvSpPr txBox="1"/>
          <p:nvPr/>
        </p:nvSpPr>
        <p:spPr>
          <a:xfrm>
            <a:off x="613965" y="3492499"/>
            <a:ext cx="4578985" cy="811530"/>
          </a:xfrm>
          <a:prstGeom prst="rect">
            <a:avLst/>
          </a:prstGeom>
        </p:spPr>
        <p:txBody>
          <a:bodyPr vert="horz" wrap="square" lIns="0" tIns="0" rIns="0" bIns="0" rtlCol="0">
            <a:spAutoFit/>
          </a:bodyPr>
          <a:lstStyle/>
          <a:p>
            <a:pPr marL="0" marR="0">
              <a:lnSpc>
                <a:spcPts val="2110"/>
              </a:lnSpc>
              <a:spcBef>
                <a:spcPct val="0"/>
              </a:spcBef>
              <a:spcAft>
                <a:spcPct val="0"/>
              </a:spcAft>
            </a:pPr>
            <a:r>
              <a:rPr sz="1600" b="1" dirty="0" err="1">
                <a:solidFill>
                  <a:srgbClr val="C00000"/>
                </a:solidFill>
                <a:cs typeface="+mn-ea"/>
                <a:sym typeface="+mn-lt"/>
              </a:rPr>
              <a:t>注意：请考生务必使用设备检测通过的电脑、设备、环境参加面试，以免发生不必要的故障，导致面试失败，</a:t>
            </a:r>
            <a:r>
              <a:rPr sz="1600" b="1" dirty="0" err="1" smtClean="0">
                <a:solidFill>
                  <a:srgbClr val="C00000"/>
                </a:solidFill>
                <a:cs typeface="+mn-ea"/>
                <a:sym typeface="+mn-lt"/>
              </a:rPr>
              <a:t>影响结果</a:t>
            </a:r>
            <a:r>
              <a:rPr sz="1600" b="1" dirty="0">
                <a:solidFill>
                  <a:srgbClr val="C00000"/>
                </a:solidFill>
                <a:cs typeface="+mn-ea"/>
                <a:sym typeface="+mn-lt"/>
              </a:rPr>
              <a:t>。</a:t>
            </a:r>
          </a:p>
        </p:txBody>
      </p:sp>
      <p:pic>
        <p:nvPicPr>
          <p:cNvPr id="6" name="图片 5"/>
          <p:cNvPicPr>
            <a:picLocks noChangeAspect="1"/>
          </p:cNvPicPr>
          <p:nvPr/>
        </p:nvPicPr>
        <p:blipFill>
          <a:blip r:embed="rId2"/>
          <a:stretch>
            <a:fillRect/>
          </a:stretch>
        </p:blipFill>
        <p:spPr>
          <a:xfrm>
            <a:off x="5430520" y="3492499"/>
            <a:ext cx="6741160" cy="3238500"/>
          </a:xfrm>
          <a:prstGeom prst="rect">
            <a:avLst/>
          </a:prstGeom>
        </p:spPr>
      </p:pic>
      <p:pic>
        <p:nvPicPr>
          <p:cNvPr id="7" name="图片 6"/>
          <p:cNvPicPr>
            <a:picLocks noChangeAspect="1"/>
          </p:cNvPicPr>
          <p:nvPr/>
        </p:nvPicPr>
        <p:blipFill>
          <a:blip r:embed="rId3"/>
          <a:stretch>
            <a:fillRect/>
          </a:stretch>
        </p:blipFill>
        <p:spPr>
          <a:xfrm>
            <a:off x="6233477" y="778509"/>
            <a:ext cx="5229225" cy="2713990"/>
          </a:xfrm>
          <a:prstGeom prst="rect">
            <a:avLst/>
          </a:prstGeom>
        </p:spPr>
      </p:pic>
      <p:pic>
        <p:nvPicPr>
          <p:cNvPr id="8" name="图片 7"/>
          <p:cNvPicPr>
            <a:picLocks noChangeAspect="1"/>
          </p:cNvPicPr>
          <p:nvPr/>
        </p:nvPicPr>
        <p:blipFill>
          <a:blip r:embed="rId4"/>
          <a:stretch>
            <a:fillRect/>
          </a:stretch>
        </p:blipFill>
        <p:spPr>
          <a:xfrm>
            <a:off x="1554956" y="4286250"/>
            <a:ext cx="3400425" cy="2055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4864735" y="931545"/>
            <a:ext cx="2336800" cy="4817110"/>
          </a:xfrm>
          <a:prstGeom prst="rect">
            <a:avLst/>
          </a:prstGeom>
          <a:ln w="12700" cmpd="sng">
            <a:solidFill>
              <a:schemeClr val="accent1">
                <a:shade val="50000"/>
              </a:schemeClr>
            </a:solidFill>
            <a:prstDash val="solid"/>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2.6</a:t>
            </a:r>
            <a:r>
              <a:rPr lang="zh-CN" altLang="en-US" dirty="0" smtClean="0">
                <a:cs typeface="+mn-ea"/>
                <a:sym typeface="+mn-lt"/>
              </a:rPr>
              <a:t>考生</a:t>
            </a:r>
            <a:r>
              <a:rPr lang="zh-CN" altLang="en-US" dirty="0">
                <a:cs typeface="+mn-ea"/>
                <a:sym typeface="+mn-lt"/>
              </a:rPr>
              <a:t>设置账号名称</a:t>
            </a:r>
          </a:p>
        </p:txBody>
      </p:sp>
      <p:sp>
        <p:nvSpPr>
          <p:cNvPr id="4" name="文本占位符 3"/>
          <p:cNvSpPr>
            <a:spLocks noGrp="1"/>
          </p:cNvSpPr>
          <p:nvPr>
            <p:ph type="body" sz="quarter" idx="13"/>
          </p:nvPr>
        </p:nvSpPr>
        <p:spPr>
          <a:xfrm>
            <a:off x="173355" y="1625600"/>
            <a:ext cx="4223385" cy="2328545"/>
          </a:xfrm>
        </p:spPr>
        <p:txBody>
          <a:bodyPr/>
          <a:lstStyle/>
          <a:p>
            <a:r>
              <a:rPr lang="zh-CN" altLang="en-US" sz="1600" b="1" dirty="0">
                <a:cs typeface="+mn-ea"/>
                <a:sym typeface="+mn-lt"/>
              </a:rPr>
              <a:t>考生手机端登陆主机位账号（个人实人账号）后，点击左上角头像，点击【设置】</a:t>
            </a:r>
            <a:r>
              <a:rPr lang="en-US" altLang="zh-CN" sz="1600" b="1" dirty="0">
                <a:cs typeface="+mn-ea"/>
                <a:sym typeface="+mn-lt"/>
              </a:rPr>
              <a:t>-</a:t>
            </a:r>
            <a:r>
              <a:rPr lang="zh-CN" altLang="en-US" sz="1600" b="1" dirty="0">
                <a:cs typeface="+mn-ea"/>
                <a:sym typeface="+mn-lt"/>
              </a:rPr>
              <a:t>【我的信息】</a:t>
            </a:r>
            <a:r>
              <a:rPr lang="en-US" altLang="zh-CN" sz="1600" b="1" dirty="0">
                <a:cs typeface="+mn-ea"/>
                <a:sym typeface="+mn-lt"/>
              </a:rPr>
              <a:t>-</a:t>
            </a:r>
            <a:r>
              <a:rPr lang="zh-CN" altLang="en-US" sz="1600" b="1" dirty="0">
                <a:cs typeface="+mn-ea"/>
                <a:sym typeface="+mn-lt"/>
              </a:rPr>
              <a:t>【昵称】将昵称修改为个人真实姓名。</a:t>
            </a:r>
          </a:p>
          <a:p>
            <a:pPr>
              <a:spcAft>
                <a:spcPct val="0"/>
              </a:spcAft>
            </a:pPr>
            <a:r>
              <a:rPr lang="zh-CN" altLang="en-US" sz="1600" b="1" dirty="0">
                <a:cs typeface="+mn-ea"/>
              </a:rPr>
              <a:t>考生登录两个机位后，立即将备注修改为“考生编号后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一机位”、“考生编号后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二机位”，如：“</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一机位”、“</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二机位”</a:t>
            </a:r>
            <a:endParaRPr lang="zh-CN" altLang="en-US" sz="1600" b="1" dirty="0">
              <a:cs typeface="+mn-ea"/>
              <a:sym typeface="+mn-lt"/>
            </a:endParaRPr>
          </a:p>
          <a:p>
            <a:endParaRPr lang="zh-CN" altLang="en-US" sz="1800" dirty="0">
              <a:cs typeface="+mn-ea"/>
              <a:sym typeface="+mn-lt"/>
            </a:endParaRPr>
          </a:p>
        </p:txBody>
      </p:sp>
      <p:sp>
        <p:nvSpPr>
          <p:cNvPr id="9" name="文本占位符 3"/>
          <p:cNvSpPr>
            <a:spLocks noGrp="1"/>
          </p:cNvSpPr>
          <p:nvPr/>
        </p:nvSpPr>
        <p:spPr>
          <a:xfrm>
            <a:off x="172403" y="1625600"/>
            <a:ext cx="4970462" cy="4203700"/>
          </a:xfrm>
          <a:prstGeom prst="rect">
            <a:avLst/>
          </a:prstGeom>
        </p:spPr>
        <p:txBody>
          <a:bodyPr/>
          <a:lstStyle>
            <a:lvl1pPr marL="514350" indent="-514350" algn="just" defTabSz="914400" rtl="0" eaLnBrk="1" latinLnBrk="0" hangingPunct="1">
              <a:lnSpc>
                <a:spcPct val="90000"/>
              </a:lnSpc>
              <a:spcBef>
                <a:spcPts val="1000"/>
              </a:spcBef>
              <a:buFont typeface="+mj-lt"/>
              <a:buAutoNum type="arabicPeriod"/>
              <a:defRPr sz="20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C00000"/>
              </a:solidFill>
            </a:endParaRPr>
          </a:p>
          <a:p>
            <a:endParaRPr lang="zh-CN" altLang="en-US" dirty="0"/>
          </a:p>
        </p:txBody>
      </p:sp>
      <p:pic>
        <p:nvPicPr>
          <p:cNvPr id="10" name="图片 9"/>
          <p:cNvPicPr>
            <a:picLocks noChangeAspect="1"/>
          </p:cNvPicPr>
          <p:nvPr/>
        </p:nvPicPr>
        <p:blipFill>
          <a:blip r:embed="rId3"/>
          <a:srcRect r="1899" b="33178"/>
          <a:stretch>
            <a:fillRect/>
          </a:stretch>
        </p:blipFill>
        <p:spPr>
          <a:xfrm>
            <a:off x="841374" y="3825441"/>
            <a:ext cx="2887345" cy="2456815"/>
          </a:xfrm>
          <a:prstGeom prst="rect">
            <a:avLst/>
          </a:prstGeom>
          <a:ln w="28575" cmpd="sng">
            <a:solidFill>
              <a:schemeClr val="accent1">
                <a:shade val="50000"/>
              </a:schemeClr>
            </a:solidFill>
            <a:prstDash val="solid"/>
          </a:ln>
        </p:spPr>
      </p:pic>
      <p:pic>
        <p:nvPicPr>
          <p:cNvPr id="12" name="图片 11"/>
          <p:cNvPicPr>
            <a:picLocks noChangeAspect="1"/>
          </p:cNvPicPr>
          <p:nvPr/>
        </p:nvPicPr>
        <p:blipFill>
          <a:blip r:embed="rId4"/>
          <a:stretch>
            <a:fillRect/>
          </a:stretch>
        </p:blipFill>
        <p:spPr>
          <a:xfrm>
            <a:off x="6801485" y="1342390"/>
            <a:ext cx="2465705" cy="4770120"/>
          </a:xfrm>
          <a:prstGeom prst="rect">
            <a:avLst/>
          </a:prstGeom>
          <a:ln w="12700" cmpd="sng">
            <a:solidFill>
              <a:schemeClr val="accent1">
                <a:shade val="50000"/>
              </a:schemeClr>
            </a:solidFill>
            <a:prstDash val="solid"/>
          </a:ln>
        </p:spPr>
      </p:pic>
      <p:pic>
        <p:nvPicPr>
          <p:cNvPr id="13" name="图片 12"/>
          <p:cNvPicPr>
            <a:picLocks noChangeAspect="1"/>
          </p:cNvPicPr>
          <p:nvPr/>
        </p:nvPicPr>
        <p:blipFill>
          <a:blip r:embed="rId5"/>
          <a:stretch>
            <a:fillRect/>
          </a:stretch>
        </p:blipFill>
        <p:spPr>
          <a:xfrm>
            <a:off x="9155430" y="1795145"/>
            <a:ext cx="2419985" cy="4641215"/>
          </a:xfrm>
          <a:prstGeom prst="rect">
            <a:avLst/>
          </a:prstGeom>
          <a:ln w="28575" cmpd="sng">
            <a:solidFill>
              <a:schemeClr val="accent1">
                <a:shade val="50000"/>
              </a:schemeClr>
            </a:solidFill>
            <a:prstDash val="soli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2.7</a:t>
            </a:r>
            <a:r>
              <a:rPr lang="zh-CN" altLang="en-US" dirty="0" smtClean="0">
                <a:cs typeface="+mn-ea"/>
                <a:sym typeface="+mn-lt"/>
              </a:rPr>
              <a:t>考生接收</a:t>
            </a:r>
            <a:r>
              <a:rPr lang="zh-CN" altLang="en-US" dirty="0">
                <a:cs typeface="+mn-ea"/>
                <a:sym typeface="+mn-lt"/>
              </a:rPr>
              <a:t>考试</a:t>
            </a:r>
            <a:r>
              <a:rPr lang="zh-CN" altLang="en-US" dirty="0" smtClean="0">
                <a:cs typeface="+mn-ea"/>
                <a:sym typeface="+mn-lt"/>
              </a:rPr>
              <a:t>安排</a:t>
            </a:r>
            <a:r>
              <a:rPr lang="zh-CN" altLang="en-US" dirty="0">
                <a:cs typeface="+mn-ea"/>
                <a:sym typeface="+mn-lt"/>
              </a:rPr>
              <a:t>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en-US" altLang="zh-CN" dirty="0">
                <a:cs typeface="+mn-ea"/>
                <a:sym typeface="+mn-lt"/>
              </a:rPr>
              <a:t>1.</a:t>
            </a:r>
            <a:r>
              <a:rPr lang="zh-CN" altLang="en-US" dirty="0">
                <a:cs typeface="+mn-ea"/>
                <a:sym typeface="+mn-lt"/>
              </a:rPr>
              <a:t>考生笔试当天在在钉钉软件中接收学院发来的</a:t>
            </a:r>
            <a:r>
              <a:rPr lang="en-US" altLang="zh-CN" dirty="0">
                <a:cs typeface="+mn-ea"/>
                <a:sym typeface="+mn-lt"/>
              </a:rPr>
              <a:t>DING</a:t>
            </a:r>
            <a:r>
              <a:rPr lang="zh-CN" altLang="en-US" dirty="0">
                <a:cs typeface="+mn-ea"/>
                <a:sym typeface="+mn-lt"/>
              </a:rPr>
              <a:t>通知，请点击详情仔细阅读并回复</a:t>
            </a:r>
          </a:p>
          <a:p>
            <a:pPr marL="0" indent="0">
              <a:buNone/>
            </a:pPr>
            <a:r>
              <a:rPr lang="en-US" altLang="zh-CN" dirty="0">
                <a:cs typeface="+mn-ea"/>
                <a:sym typeface="+mn-lt"/>
              </a:rPr>
              <a:t>2.</a:t>
            </a:r>
            <a:r>
              <a:rPr lang="zh-CN" altLang="en-US" dirty="0">
                <a:cs typeface="+mn-ea"/>
                <a:sym typeface="+mn-lt"/>
              </a:rPr>
              <a:t>考生需提前创建好答题卡文件夹。</a:t>
            </a: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8" name="图片 7"/>
          <p:cNvPicPr>
            <a:picLocks noChangeAspect="1"/>
          </p:cNvPicPr>
          <p:nvPr/>
        </p:nvPicPr>
        <p:blipFill>
          <a:blip r:embed="rId3"/>
          <a:stretch>
            <a:fillRect/>
          </a:stretch>
        </p:blipFill>
        <p:spPr>
          <a:xfrm>
            <a:off x="7416800" y="3429000"/>
            <a:ext cx="4489450" cy="2909570"/>
          </a:xfrm>
          <a:prstGeom prst="rect">
            <a:avLst/>
          </a:prstGeom>
          <a:ln w="28575" cmpd="sng">
            <a:solidFill>
              <a:schemeClr val="accent5">
                <a:lumMod val="75000"/>
              </a:schemeClr>
            </a:solidFill>
            <a:prstDash val="solid"/>
          </a:ln>
        </p:spPr>
      </p:pic>
      <p:pic>
        <p:nvPicPr>
          <p:cNvPr id="9" name="图片 8"/>
          <p:cNvPicPr>
            <a:picLocks noChangeAspect="1"/>
          </p:cNvPicPr>
          <p:nvPr/>
        </p:nvPicPr>
        <p:blipFill>
          <a:blip r:embed="rId4"/>
          <a:stretch>
            <a:fillRect/>
          </a:stretch>
        </p:blipFill>
        <p:spPr>
          <a:xfrm>
            <a:off x="4653321" y="871589"/>
            <a:ext cx="2438400" cy="5466735"/>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5"/>
          <a:stretch>
            <a:fillRect/>
          </a:stretch>
        </p:blipFill>
        <p:spPr>
          <a:xfrm>
            <a:off x="336550" y="3336290"/>
            <a:ext cx="3691890" cy="2145030"/>
          </a:xfrm>
          <a:prstGeom prst="rect">
            <a:avLst/>
          </a:prstGeom>
          <a:ln w="28575" cmpd="sng">
            <a:solidFill>
              <a:schemeClr val="accent1">
                <a:shade val="50000"/>
              </a:schemeClr>
            </a:solidFill>
            <a:prstDash val="soli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smtClean="0"/>
              <a:t>2.8</a:t>
            </a:r>
            <a:r>
              <a:rPr lang="zh-CN" altLang="en-US" dirty="0" smtClean="0"/>
              <a:t>考生</a:t>
            </a:r>
            <a:r>
              <a:rPr lang="zh-CN" altLang="en-US" dirty="0"/>
              <a:t>收到邀请进入会议</a:t>
            </a:r>
          </a:p>
        </p:txBody>
      </p:sp>
      <p:sp>
        <p:nvSpPr>
          <p:cNvPr id="4" name="文本占位符 3"/>
          <p:cNvSpPr>
            <a:spLocks noGrp="1"/>
          </p:cNvSpPr>
          <p:nvPr>
            <p:ph type="body" sz="quarter" idx="13"/>
          </p:nvPr>
        </p:nvSpPr>
        <p:spPr>
          <a:xfrm>
            <a:off x="173355" y="1625600"/>
            <a:ext cx="6900545" cy="927100"/>
          </a:xfrm>
        </p:spPr>
        <p:txBody>
          <a:bodyPr/>
          <a:lstStyle/>
          <a:p>
            <a:pPr marL="0" indent="0">
              <a:buNone/>
            </a:pPr>
            <a:r>
              <a:rPr lang="zh-CN" altLang="en-US" dirty="0"/>
              <a:t>笔试前</a:t>
            </a:r>
            <a:r>
              <a:rPr lang="en-US" altLang="zh-CN" dirty="0"/>
              <a:t>60</a:t>
            </a:r>
            <a:r>
              <a:rPr lang="zh-CN" altLang="en-US" dirty="0"/>
              <a:t>分钟</a:t>
            </a:r>
            <a:r>
              <a:rPr lang="en-US" altLang="zh-CN" dirty="0"/>
              <a:t>-30</a:t>
            </a:r>
            <a:r>
              <a:rPr lang="zh-CN" altLang="en-US" dirty="0"/>
              <a:t>分钟，考生将收到监考员发送的视频邀请，对考生进行纪律教育。</a:t>
            </a:r>
          </a:p>
        </p:txBody>
      </p:sp>
      <p:pic>
        <p:nvPicPr>
          <p:cNvPr id="8" name="图片 7"/>
          <p:cNvPicPr>
            <a:picLocks noChangeAspect="1"/>
          </p:cNvPicPr>
          <p:nvPr>
            <p:custDataLst>
              <p:tags r:id="rId1"/>
            </p:custDataLst>
          </p:nvPr>
        </p:nvPicPr>
        <p:blipFill>
          <a:blip r:embed="rId3"/>
          <a:stretch>
            <a:fillRect/>
          </a:stretch>
        </p:blipFill>
        <p:spPr>
          <a:xfrm>
            <a:off x="1421765" y="2386965"/>
            <a:ext cx="7144385" cy="3912870"/>
          </a:xfrm>
          <a:prstGeom prst="rect">
            <a:avLst/>
          </a:prstGeom>
        </p:spPr>
      </p:pic>
      <p:sp>
        <p:nvSpPr>
          <p:cNvPr id="12" name="标题 1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3"/>
          <a:stretch>
            <a:fillRect/>
          </a:stretch>
        </p:blipFill>
        <p:spPr>
          <a:xfrm>
            <a:off x="4319905" y="1871980"/>
            <a:ext cx="7849870" cy="4240530"/>
          </a:xfrm>
          <a:prstGeom prst="rect">
            <a:avLst/>
          </a:prstGeom>
        </p:spPr>
      </p:pic>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2.9</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400685" y="1871980"/>
            <a:ext cx="3919220" cy="1327150"/>
          </a:xfrm>
          <a:prstGeom prst="rect">
            <a:avLst/>
          </a:prstGeom>
          <a:noFill/>
        </p:spPr>
        <p:txBody>
          <a:bodyPr wrap="square" rtlCol="0">
            <a:spAutoFit/>
          </a:bodyPr>
          <a:lstStyle/>
          <a:p>
            <a:pPr indent="0" algn="just" fontAlgn="auto">
              <a:lnSpc>
                <a:spcPct val="90000"/>
              </a:lnSpc>
              <a:spcBef>
                <a:spcPts val="1000"/>
              </a:spcBef>
              <a:buClrTx/>
              <a:buSzTx/>
              <a:buFont typeface="+mj-lt"/>
              <a:buNone/>
            </a:pPr>
            <a:r>
              <a:rPr lang="zh-CN" altLang="en-US" sz="2000" dirty="0">
                <a:sym typeface="+mn-ea"/>
              </a:rPr>
              <a:t>考试前</a:t>
            </a:r>
            <a:r>
              <a:rPr lang="en-US" altLang="zh-CN" sz="2000" dirty="0">
                <a:sym typeface="+mn-ea"/>
              </a:rPr>
              <a:t>30</a:t>
            </a:r>
            <a:r>
              <a:rPr lang="zh-CN" altLang="en-US" sz="2000" dirty="0">
                <a:sym typeface="+mn-ea"/>
              </a:rPr>
              <a:t>分钟，考生主机位（预留手机号）收到会议邀请。点击视频接听进入会议。</a:t>
            </a:r>
          </a:p>
          <a:p>
            <a:pPr indent="0" algn="just" fontAlgn="auto">
              <a:lnSpc>
                <a:spcPct val="90000"/>
              </a:lnSpc>
              <a:spcBef>
                <a:spcPts val="1000"/>
              </a:spcBef>
              <a:buClrTx/>
              <a:buSzTx/>
              <a:buFont typeface="+mj-lt"/>
              <a:buNone/>
            </a:pPr>
            <a:endParaRPr lang="zh-CN" altLang="en-US" sz="2000" dirty="0">
              <a:sym typeface="+mn-ea"/>
            </a:endParaRPr>
          </a:p>
        </p:txBody>
      </p:sp>
      <p:sp>
        <p:nvSpPr>
          <p:cNvPr id="12" name="文本框 11"/>
          <p:cNvSpPr txBox="1"/>
          <p:nvPr/>
        </p:nvSpPr>
        <p:spPr>
          <a:xfrm>
            <a:off x="2797175" y="565213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一机位</a:t>
            </a:r>
          </a:p>
        </p:txBody>
      </p:sp>
      <p:sp>
        <p:nvSpPr>
          <p:cNvPr id="5" name="标题 4"/>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普通</a:t>
            </a:r>
            <a:r>
              <a:rPr lang="zh-CN" altLang="zh-CN" dirty="0"/>
              <a:t>招考博士研究生</a:t>
            </a:r>
            <a:r>
              <a:rPr lang="zh-CN" altLang="zh-CN" dirty="0" smtClean="0"/>
              <a:t>考试考场</a:t>
            </a:r>
            <a:r>
              <a:rPr lang="zh-CN" altLang="zh-CN" dirty="0"/>
              <a:t>规则</a:t>
            </a:r>
          </a:p>
        </p:txBody>
      </p:sp>
      <p:sp>
        <p:nvSpPr>
          <p:cNvPr id="4" name="矩形 3"/>
          <p:cNvSpPr/>
          <p:nvPr/>
        </p:nvSpPr>
        <p:spPr>
          <a:xfrm>
            <a:off x="254201" y="960004"/>
            <a:ext cx="11570329"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一</a:t>
            </a:r>
            <a:r>
              <a:rPr lang="zh-CN" altLang="zh-CN" dirty="0">
                <a:latin typeface="仿宋" panose="02010609060101010101" pitchFamily="49" charset="-122"/>
                <a:ea typeface="仿宋" panose="02010609060101010101" pitchFamily="49" charset="-122"/>
              </a:rPr>
              <a:t>、考生应讲诚信并自觉服从考务工作人员管理，不得以任何理由妨碍考务工作人员履行职责，不得扰乱考场（含网络考场）及其他考试工作地点的秩序。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考生在招生考试前应当按照报考学院的要求在线上提交身份证明材料扫描件或照片、学籍或学历学位证明材料的扫描件或照片、考生本人亲笔签名的《诚信应试承诺书》扫描件，以及报考学院要求的其他材料，并按规定时间参加招生考试。</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三</a:t>
            </a:r>
            <a:r>
              <a:rPr lang="zh-CN" altLang="zh-CN" dirty="0">
                <a:latin typeface="仿宋" panose="02010609060101010101" pitchFamily="49" charset="-122"/>
                <a:ea typeface="仿宋" panose="02010609060101010101" pitchFamily="49" charset="-122"/>
              </a:rPr>
              <a:t>、考生在招生考试前须按要求准备、安装、调试相关硬件、软件，确保招生考试过程中网络通畅，考生要确保设备和软件能够正常使用，在整个招生考试过程中有足够的电量。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四</a:t>
            </a:r>
            <a:r>
              <a:rPr lang="zh-CN" altLang="zh-CN" dirty="0">
                <a:latin typeface="仿宋" panose="02010609060101010101" pitchFamily="49" charset="-122"/>
                <a:ea typeface="仿宋" panose="02010609060101010101" pitchFamily="49" charset="-122"/>
              </a:rPr>
              <a:t>、选择独立、可封闭的空间，确保安静整洁，招生考试期间严禁他人进入或与他人交流，也不允许出现其他声音。</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五</a:t>
            </a:r>
            <a:r>
              <a:rPr lang="zh-CN" altLang="zh-CN" dirty="0">
                <a:latin typeface="仿宋" panose="02010609060101010101" pitchFamily="49" charset="-122"/>
                <a:ea typeface="仿宋" panose="02010609060101010101" pitchFamily="49" charset="-122"/>
              </a:rPr>
              <a:t>、考生只准按照招生单位注明的所需携带的用具，如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应试承诺书》，以及院系要求的文具。招生考试过程中考生须配合考务工作人员要求展示相关证件。</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六</a:t>
            </a:r>
            <a:r>
              <a:rPr lang="zh-CN" altLang="zh-CN" dirty="0">
                <a:latin typeface="仿宋" panose="02010609060101010101" pitchFamily="49" charset="-122"/>
                <a:ea typeface="仿宋" panose="02010609060101010101" pitchFamily="49" charset="-122"/>
              </a:rPr>
              <a:t>、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七</a:t>
            </a:r>
            <a:r>
              <a:rPr lang="zh-CN" altLang="zh-CN" dirty="0">
                <a:latin typeface="仿宋" panose="02010609060101010101" pitchFamily="49" charset="-122"/>
                <a:ea typeface="仿宋" panose="02010609060101010101" pitchFamily="49" charset="-122"/>
              </a:rPr>
              <a:t>、不得由他人替考，也不得接受他人或机构以任何方式助考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八</a:t>
            </a:r>
            <a:r>
              <a:rPr lang="zh-CN" altLang="zh-CN" dirty="0">
                <a:latin typeface="仿宋" panose="02010609060101010101" pitchFamily="49" charset="-122"/>
                <a:ea typeface="仿宋" panose="02010609060101010101" pitchFamily="49" charset="-122"/>
              </a:rPr>
              <a:t>、招生考试各环节考核前，考生须提前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2.10</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265430" y="1909445"/>
            <a:ext cx="3512185" cy="1882567"/>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sz="2000" dirty="0">
                <a:sym typeface="+mn-ea"/>
              </a:rPr>
              <a:t>第二机位输入入会口令后点击进入笔试会议考场，进入会议</a:t>
            </a:r>
            <a:r>
              <a:rPr lang="zh-CN" altLang="en-US" sz="2000" dirty="0" smtClean="0">
                <a:sym typeface="+mn-ea"/>
              </a:rPr>
              <a:t>后静音并关闭</a:t>
            </a:r>
            <a:r>
              <a:rPr lang="zh-CN" altLang="en-US" sz="2000" dirty="0">
                <a:sym typeface="+mn-ea"/>
              </a:rPr>
              <a:t>扬声器。</a:t>
            </a:r>
          </a:p>
          <a:p>
            <a:pPr marL="514350" indent="-514350" algn="just" fontAlgn="auto">
              <a:lnSpc>
                <a:spcPct val="90000"/>
              </a:lnSpc>
              <a:spcBef>
                <a:spcPts val="1000"/>
              </a:spcBef>
              <a:buClrTx/>
              <a:buSzTx/>
              <a:buFont typeface="+mj-lt"/>
              <a:buAutoNum type="arabicPeriod"/>
            </a:pPr>
            <a:r>
              <a:rPr lang="zh-CN" altLang="en-US" sz="2000" dirty="0">
                <a:sym typeface="+mn-ea"/>
              </a:rPr>
              <a:t>进入考场后听从监考老师指令准备考试。</a:t>
            </a:r>
          </a:p>
        </p:txBody>
      </p:sp>
      <p:pic>
        <p:nvPicPr>
          <p:cNvPr id="6" name="图片 5"/>
          <p:cNvPicPr>
            <a:picLocks noChangeAspect="1"/>
          </p:cNvPicPr>
          <p:nvPr/>
        </p:nvPicPr>
        <p:blipFill>
          <a:blip r:embed="rId2"/>
          <a:stretch>
            <a:fillRect/>
          </a:stretch>
        </p:blipFill>
        <p:spPr>
          <a:xfrm>
            <a:off x="4041775" y="1106170"/>
            <a:ext cx="2226945" cy="4862830"/>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3"/>
          <a:srcRect r="2326" b="14963"/>
          <a:stretch>
            <a:fillRect/>
          </a:stretch>
        </p:blipFill>
        <p:spPr>
          <a:xfrm>
            <a:off x="6532880" y="931545"/>
            <a:ext cx="2887980" cy="251015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rcRect t="6863" r="3061" b="15103"/>
          <a:stretch>
            <a:fillRect/>
          </a:stretch>
        </p:blipFill>
        <p:spPr>
          <a:xfrm>
            <a:off x="6532880" y="3572510"/>
            <a:ext cx="2835910" cy="2551430"/>
          </a:xfrm>
          <a:prstGeom prst="rect">
            <a:avLst/>
          </a:prstGeom>
          <a:ln w="28575" cmpd="sng">
            <a:solidFill>
              <a:schemeClr val="accent1">
                <a:shade val="50000"/>
              </a:schemeClr>
            </a:solidFill>
            <a:prstDash val="solid"/>
          </a:ln>
        </p:spPr>
      </p:pic>
      <p:pic>
        <p:nvPicPr>
          <p:cNvPr id="4" name="图片 3"/>
          <p:cNvPicPr>
            <a:picLocks noChangeAspect="1"/>
          </p:cNvPicPr>
          <p:nvPr/>
        </p:nvPicPr>
        <p:blipFill>
          <a:blip r:embed="rId5"/>
          <a:stretch>
            <a:fillRect/>
          </a:stretch>
        </p:blipFill>
        <p:spPr>
          <a:xfrm>
            <a:off x="9486265" y="931545"/>
            <a:ext cx="2569210" cy="5655945"/>
          </a:xfrm>
          <a:prstGeom prst="rect">
            <a:avLst/>
          </a:prstGeom>
        </p:spPr>
      </p:pic>
      <p:sp>
        <p:nvSpPr>
          <p:cNvPr id="14" name="标题 13"/>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15" name="文本框 14"/>
          <p:cNvSpPr txBox="1"/>
          <p:nvPr/>
        </p:nvSpPr>
        <p:spPr>
          <a:xfrm>
            <a:off x="2680335" y="5095875"/>
            <a:ext cx="1097280" cy="460375"/>
          </a:xfrm>
          <a:prstGeom prst="rect">
            <a:avLst/>
          </a:prstGeom>
          <a:noFill/>
        </p:spPr>
        <p:txBody>
          <a:bodyPr wrap="none" rtlCol="0">
            <a:spAutoFit/>
          </a:bodyPr>
          <a:lstStyle/>
          <a:p>
            <a:r>
              <a:rPr lang="zh-CN" altLang="en-US" sz="2400" b="1">
                <a:solidFill>
                  <a:srgbClr val="FF0000"/>
                </a:solidFill>
              </a:rPr>
              <a:t>二机位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72632" y="931379"/>
            <a:ext cx="4028088" cy="531846"/>
          </a:xfrm>
        </p:spPr>
        <p:txBody>
          <a:bodyPr/>
          <a:lstStyle/>
          <a:p>
            <a:r>
              <a:rPr lang="en-US" altLang="zh-CN" dirty="0" smtClean="0">
                <a:cs typeface="+mn-ea"/>
                <a:sym typeface="+mn-lt"/>
              </a:rPr>
              <a:t>2.11</a:t>
            </a:r>
            <a:r>
              <a:rPr lang="zh-CN" altLang="en-US" dirty="0" smtClean="0">
                <a:cs typeface="+mn-ea"/>
                <a:sym typeface="+mn-lt"/>
              </a:rPr>
              <a:t>考生</a:t>
            </a:r>
            <a:r>
              <a:rPr lang="zh-CN" altLang="en-US" dirty="0">
                <a:cs typeface="+mn-ea"/>
                <a:sym typeface="+mn-lt"/>
              </a:rPr>
              <a:t>上传答题卡图片</a:t>
            </a:r>
          </a:p>
        </p:txBody>
      </p:sp>
      <p:sp>
        <p:nvSpPr>
          <p:cNvPr id="4" name="文本占位符 3"/>
          <p:cNvSpPr>
            <a:spLocks noGrp="1"/>
          </p:cNvSpPr>
          <p:nvPr>
            <p:ph type="body" sz="quarter" idx="13"/>
          </p:nvPr>
        </p:nvSpPr>
        <p:spPr>
          <a:xfrm>
            <a:off x="3639210" y="847818"/>
            <a:ext cx="8429059" cy="2935605"/>
          </a:xfrm>
        </p:spPr>
        <p:txBody>
          <a:bodyPr/>
          <a:lstStyle/>
          <a:p>
            <a:pPr algn="just">
              <a:buClrTx/>
              <a:buSzTx/>
            </a:pPr>
            <a:r>
              <a:rPr lang="zh-CN" altLang="en-US" sz="1800" b="1" dirty="0">
                <a:sym typeface="+mn-lt"/>
              </a:rPr>
              <a:t>考试结束时，考生将第二机位手机拿起拍摄答题卡，并通过钉钉发送给一机位</a:t>
            </a:r>
            <a:r>
              <a:rPr lang="zh-CN" altLang="en-US" sz="1800" b="1" dirty="0" smtClean="0">
                <a:sym typeface="+mn-lt"/>
              </a:rPr>
              <a:t>账号。</a:t>
            </a:r>
            <a:endParaRPr lang="zh-CN" altLang="en-US" sz="1800" b="1" dirty="0">
              <a:sym typeface="+mn-lt"/>
            </a:endParaRPr>
          </a:p>
          <a:p>
            <a:pPr algn="just">
              <a:buClrTx/>
              <a:buSzTx/>
            </a:pPr>
            <a:r>
              <a:rPr lang="zh-CN" altLang="en-US" sz="1800" b="1" dirty="0">
                <a:sym typeface="+mn-lt"/>
              </a:rPr>
              <a:t>一机位账号将接收到的答题卡照片保存至提前创建的文件夹中</a:t>
            </a:r>
            <a:r>
              <a:rPr lang="zh-CN" altLang="en-US" sz="1800" b="1" dirty="0" smtClean="0">
                <a:sym typeface="+mn-lt"/>
              </a:rPr>
              <a:t>。</a:t>
            </a:r>
            <a:endParaRPr lang="zh-CN" altLang="en-US" sz="1800" b="1" dirty="0">
              <a:sym typeface="+mn-lt"/>
            </a:endParaRPr>
          </a:p>
          <a:p>
            <a:pPr algn="just">
              <a:buClrTx/>
              <a:buSzTx/>
            </a:pPr>
            <a:r>
              <a:rPr lang="zh-CN" altLang="en-US" sz="1800" b="1" dirty="0">
                <a:sym typeface="+mn-lt"/>
              </a:rPr>
              <a:t>考生会收到监考老师发送的上传资料邀请，点击邀请，将答题卡文件夹上</a:t>
            </a:r>
            <a:r>
              <a:rPr lang="zh-CN" altLang="en-US" sz="1800" b="1" dirty="0" smtClean="0">
                <a:sym typeface="+mn-lt"/>
              </a:rPr>
              <a:t>传。请确保上传照片清晰可辨识。</a:t>
            </a:r>
            <a:endParaRPr lang="zh-CN" altLang="en-US" sz="1800" b="1" dirty="0">
              <a:sym typeface="+mn-lt"/>
            </a:endParaRPr>
          </a:p>
          <a:p>
            <a:pPr algn="just">
              <a:buClrTx/>
              <a:buSzTx/>
            </a:pPr>
            <a:r>
              <a:rPr lang="zh-CN" altLang="en-US" sz="1800" b="1" dirty="0">
                <a:sym typeface="+mn-lt"/>
              </a:rPr>
              <a:t>考生上传答题卡</a:t>
            </a:r>
            <a:r>
              <a:rPr lang="zh-CN" altLang="en-US" sz="1800" b="1" dirty="0" smtClean="0">
                <a:sym typeface="+mn-lt"/>
              </a:rPr>
              <a:t>文件夹后</a:t>
            </a:r>
            <a:r>
              <a:rPr lang="zh-CN" altLang="en-US" sz="1800" b="1" dirty="0">
                <a:sym typeface="+mn-lt"/>
              </a:rPr>
              <a:t>，等待监考老师清点试卷。考生不要进行任何操作，等待监考老师关闭笔试会议考场</a:t>
            </a:r>
            <a:r>
              <a:rPr lang="zh-CN" altLang="en-US" sz="1800" b="1" dirty="0" smtClean="0">
                <a:sym typeface="+mn-lt"/>
              </a:rPr>
              <a:t>。</a:t>
            </a:r>
            <a:endParaRPr lang="en-US" altLang="zh-CN" sz="1800" b="1" dirty="0" smtClean="0">
              <a:sym typeface="+mn-lt"/>
            </a:endParaRPr>
          </a:p>
        </p:txBody>
      </p:sp>
      <p:pic>
        <p:nvPicPr>
          <p:cNvPr id="6" name="图片 5"/>
          <p:cNvPicPr>
            <a:picLocks noChangeAspect="1"/>
          </p:cNvPicPr>
          <p:nvPr/>
        </p:nvPicPr>
        <p:blipFill>
          <a:blip r:embed="rId2"/>
          <a:stretch>
            <a:fillRect/>
          </a:stretch>
        </p:blipFill>
        <p:spPr>
          <a:xfrm>
            <a:off x="4200525" y="3168015"/>
            <a:ext cx="7498715" cy="326707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725170" y="1751965"/>
            <a:ext cx="2617470" cy="4574540"/>
          </a:xfrm>
          <a:prstGeom prst="rect">
            <a:avLst/>
          </a:prstGeom>
        </p:spPr>
      </p:pic>
      <p:sp>
        <p:nvSpPr>
          <p:cNvPr id="9" name="标题 8"/>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smtClean="0"/>
              <a:t>注意：</a:t>
            </a:r>
            <a:endParaRPr lang="zh-CN" altLang="en-US" dirty="0"/>
          </a:p>
        </p:txBody>
      </p:sp>
      <p:sp>
        <p:nvSpPr>
          <p:cNvPr id="4" name="文本占位符 3"/>
          <p:cNvSpPr>
            <a:spLocks noGrp="1"/>
          </p:cNvSpPr>
          <p:nvPr>
            <p:ph type="body" sz="quarter" idx="13"/>
          </p:nvPr>
        </p:nvSpPr>
        <p:spPr>
          <a:xfrm>
            <a:off x="172720" y="1399263"/>
            <a:ext cx="11877442" cy="4203700"/>
          </a:xfrm>
        </p:spPr>
        <p:txBody>
          <a:bodyPr/>
          <a:lstStyle/>
          <a:p>
            <a:pPr marL="0" indent="0">
              <a:buNone/>
            </a:pPr>
            <a:r>
              <a:rPr lang="zh-CN" altLang="zh-CN" b="1" dirty="0" smtClean="0">
                <a:solidFill>
                  <a:srgbClr val="FF0000"/>
                </a:solidFill>
              </a:rPr>
              <a:t>网上</a:t>
            </a:r>
            <a:r>
              <a:rPr lang="zh-CN" altLang="zh-CN" b="1" dirty="0">
                <a:solidFill>
                  <a:srgbClr val="FF0000"/>
                </a:solidFill>
              </a:rPr>
              <a:t>闭卷考试评阅卷以考生考试结束后立即拍照上传的电子版为准</a:t>
            </a:r>
            <a:r>
              <a:rPr lang="zh-CN" altLang="zh-CN" b="1" dirty="0" smtClean="0">
                <a:solidFill>
                  <a:srgbClr val="FF0000"/>
                </a:solidFill>
              </a:rPr>
              <a:t>，</a:t>
            </a:r>
            <a:r>
              <a:rPr lang="zh-CN" altLang="en-US" b="1" dirty="0" smtClean="0">
                <a:solidFill>
                  <a:srgbClr val="FF0000"/>
                </a:solidFill>
              </a:rPr>
              <a:t>请务必保证清晰，每张答题纸需在答题纸底部标注页码（例：第*页共*页）。</a:t>
            </a:r>
            <a:endParaRPr lang="en-US" altLang="zh-CN" b="1" dirty="0" smtClean="0">
              <a:solidFill>
                <a:srgbClr val="FF0000"/>
              </a:solidFill>
            </a:endParaRPr>
          </a:p>
          <a:p>
            <a:pPr marL="0" indent="0">
              <a:buNone/>
            </a:pPr>
            <a:r>
              <a:rPr lang="zh-CN" altLang="en-US" b="1" dirty="0">
                <a:solidFill>
                  <a:srgbClr val="FF0000"/>
                </a:solidFill>
              </a:rPr>
              <a:t>答题</a:t>
            </a:r>
            <a:r>
              <a:rPr lang="zh-CN" altLang="en-US" b="1" dirty="0" smtClean="0">
                <a:solidFill>
                  <a:srgbClr val="FF0000"/>
                </a:solidFill>
              </a:rPr>
              <a:t>纸和草稿纸考毕当日需全部</a:t>
            </a:r>
            <a:r>
              <a:rPr lang="zh-CN" altLang="zh-CN" b="1" dirty="0" smtClean="0">
                <a:solidFill>
                  <a:srgbClr val="FF0000"/>
                </a:solidFill>
              </a:rPr>
              <a:t>回寄</a:t>
            </a:r>
            <a:r>
              <a:rPr lang="zh-CN" altLang="en-US" b="1" dirty="0" smtClean="0">
                <a:solidFill>
                  <a:srgbClr val="FF0000"/>
                </a:solidFill>
              </a:rPr>
              <a:t>，</a:t>
            </a:r>
            <a:r>
              <a:rPr lang="zh-CN" altLang="zh-CN" b="1" dirty="0" smtClean="0">
                <a:solidFill>
                  <a:srgbClr val="FF0000"/>
                </a:solidFill>
              </a:rPr>
              <a:t>仅</a:t>
            </a:r>
            <a:r>
              <a:rPr lang="zh-CN" altLang="zh-CN" b="1" dirty="0">
                <a:solidFill>
                  <a:srgbClr val="FF0000"/>
                </a:solidFill>
              </a:rPr>
              <a:t>做</a:t>
            </a:r>
            <a:r>
              <a:rPr lang="zh-CN" altLang="zh-CN" b="1" dirty="0" smtClean="0">
                <a:solidFill>
                  <a:srgbClr val="FF0000"/>
                </a:solidFill>
              </a:rPr>
              <a:t>存档</a:t>
            </a:r>
            <a:r>
              <a:rPr lang="zh-CN" altLang="en-US" b="1" dirty="0" smtClean="0">
                <a:solidFill>
                  <a:srgbClr val="FF0000"/>
                </a:solidFill>
              </a:rPr>
              <a:t>使用（</a:t>
            </a:r>
            <a:r>
              <a:rPr lang="zh-CN" altLang="en-US" b="1" dirty="0">
                <a:solidFill>
                  <a:srgbClr val="FF0000"/>
                </a:solidFill>
              </a:rPr>
              <a:t>回</a:t>
            </a:r>
            <a:r>
              <a:rPr lang="zh-CN" altLang="en-US" b="1" dirty="0" smtClean="0">
                <a:solidFill>
                  <a:srgbClr val="FF0000"/>
                </a:solidFill>
              </a:rPr>
              <a:t>寄使用</a:t>
            </a:r>
            <a:r>
              <a:rPr lang="zh-CN" altLang="en-US" b="1" dirty="0">
                <a:solidFill>
                  <a:srgbClr val="FF0000"/>
                </a:solidFill>
              </a:rPr>
              <a:t>顺</a:t>
            </a:r>
            <a:r>
              <a:rPr lang="zh-CN" altLang="en-US" b="1" dirty="0" smtClean="0">
                <a:solidFill>
                  <a:srgbClr val="FF0000"/>
                </a:solidFill>
              </a:rPr>
              <a:t>丰快递</a:t>
            </a:r>
            <a:r>
              <a:rPr lang="zh-CN" altLang="en-US" b="1" dirty="0">
                <a:solidFill>
                  <a:srgbClr val="FF0000"/>
                </a:solidFill>
              </a:rPr>
              <a:t>，以当日邮戳时间为准）</a:t>
            </a:r>
            <a:r>
              <a:rPr lang="zh-CN" altLang="zh-CN" b="1" dirty="0" smtClean="0">
                <a:solidFill>
                  <a:srgbClr val="FF0000"/>
                </a:solidFill>
              </a:rPr>
              <a:t>。</a:t>
            </a:r>
            <a:endParaRPr lang="en-US" altLang="zh-CN" b="1" dirty="0" smtClean="0">
              <a:solidFill>
                <a:srgbClr val="FF0000"/>
              </a:solidFill>
            </a:endParaRPr>
          </a:p>
          <a:p>
            <a:pPr marL="0" indent="0">
              <a:buNone/>
            </a:pPr>
            <a:r>
              <a:rPr lang="zh-CN" altLang="en-US" b="1" dirty="0" smtClean="0">
                <a:solidFill>
                  <a:srgbClr val="FF0000"/>
                </a:solidFill>
              </a:rPr>
              <a:t>回</a:t>
            </a:r>
            <a:r>
              <a:rPr lang="zh-CN" altLang="en-US" b="1" dirty="0">
                <a:solidFill>
                  <a:srgbClr val="FF0000"/>
                </a:solidFill>
              </a:rPr>
              <a:t>寄地址</a:t>
            </a:r>
            <a:r>
              <a:rPr lang="zh-CN" altLang="en-US" b="1" dirty="0" smtClean="0">
                <a:solidFill>
                  <a:srgbClr val="FF0000"/>
                </a:solidFill>
              </a:rPr>
              <a:t>：以各学院为准</a:t>
            </a:r>
            <a:endParaRPr lang="en-US" altLang="zh-CN" b="1" dirty="0" smtClean="0">
              <a:solidFill>
                <a:srgbClr val="FF0000"/>
              </a:solidFill>
            </a:endParaRPr>
          </a:p>
          <a:p>
            <a:pPr marL="0" indent="0">
              <a:buNone/>
            </a:pPr>
            <a:r>
              <a:rPr lang="zh-CN" altLang="en-US" b="1" dirty="0" smtClean="0">
                <a:solidFill>
                  <a:srgbClr val="FF0000"/>
                </a:solidFill>
              </a:rPr>
              <a:t>邮编</a:t>
            </a:r>
            <a:r>
              <a:rPr lang="zh-CN" altLang="en-US" b="1" dirty="0">
                <a:solidFill>
                  <a:srgbClr val="FF0000"/>
                </a:solidFill>
              </a:rPr>
              <a:t>：</a:t>
            </a:r>
            <a:r>
              <a:rPr lang="en-US" altLang="zh-CN" b="1" dirty="0" smtClean="0">
                <a:solidFill>
                  <a:srgbClr val="FF0000"/>
                </a:solidFill>
              </a:rPr>
              <a:t>221116</a:t>
            </a:r>
          </a:p>
          <a:p>
            <a:pPr marL="0" indent="0">
              <a:buNone/>
            </a:pPr>
            <a:r>
              <a:rPr lang="zh-CN" altLang="en-US" b="1" dirty="0" smtClean="0">
                <a:solidFill>
                  <a:srgbClr val="FF0000"/>
                </a:solidFill>
              </a:rPr>
              <a:t>电话：</a:t>
            </a:r>
            <a:r>
              <a:rPr lang="en-US" altLang="zh-CN" b="1" dirty="0" smtClean="0">
                <a:solidFill>
                  <a:srgbClr val="FF0000"/>
                </a:solidFill>
              </a:rPr>
              <a:t>83590333</a:t>
            </a:r>
            <a:endParaRPr lang="zh-CN"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a:solidFill>
                  <a:srgbClr val="FF0000"/>
                </a:solidFill>
                <a:latin typeface="+mn-lt"/>
                <a:ea typeface="+mn-ea"/>
                <a:cs typeface="+mn-ea"/>
                <a:sym typeface="+mn-lt"/>
              </a:rPr>
              <a:t>二</a:t>
            </a:r>
            <a:r>
              <a:rPr lang="zh-CN" altLang="en-US" dirty="0" smtClean="0">
                <a:solidFill>
                  <a:srgbClr val="FF0000"/>
                </a:solidFill>
                <a:latin typeface="+mn-lt"/>
                <a:ea typeface="+mn-ea"/>
                <a:cs typeface="+mn-ea"/>
                <a:sym typeface="+mn-lt"/>
              </a:rPr>
              <a:t>、复试全过程分解步骤说明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a:latin typeface="+mn-lt"/>
                <a:ea typeface="+mn-ea"/>
                <a:cs typeface="+mn-ea"/>
                <a:sym typeface="+mn-lt"/>
              </a:rPr>
              <a:t>、复试流程图解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sz="1800" dirty="0" err="1">
                  <a:solidFill>
                    <a:srgbClr val="C00000"/>
                  </a:solidFill>
                  <a:latin typeface="+mn-lt"/>
                  <a:cs typeface="+mn-ea"/>
                  <a:sym typeface="+mn-lt"/>
                </a:rPr>
                <a:t>复试全过程图解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收到复试</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面试结束</a:t>
                </a: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进入面试</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收到面试安排通知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b="1" dirty="0">
                <a:solidFill>
                  <a:srgbClr val="C00000"/>
                </a:solidFill>
                <a:cs typeface="+mn-ea"/>
                <a:sym typeface="+mn-lt"/>
              </a:rPr>
              <a:t>复试面试过程图解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等待面试助理通知</a:t>
              </a: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面试结束</a:t>
              </a: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开始面试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第二机位加入会议</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a:t>
            </a:r>
            <a:r>
              <a:rPr lang="zh-CN" altLang="en-US" dirty="0">
                <a:latin typeface="+mn-lt"/>
                <a:ea typeface="+mn-ea"/>
                <a:cs typeface="+mn-ea"/>
                <a:sym typeface="+mn-lt"/>
              </a:rPr>
              <a:t>复试全过程分解步骤说明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2.1</a:t>
            </a:r>
            <a:r>
              <a:rPr lang="zh-CN" altLang="en-US" dirty="0" smtClean="0">
                <a:cs typeface="+mn-ea"/>
                <a:sym typeface="+mn-lt"/>
              </a:rPr>
              <a:t>考生</a:t>
            </a:r>
            <a:r>
              <a:rPr lang="zh-CN" altLang="en-US" dirty="0">
                <a:cs typeface="+mn-ea"/>
                <a:sym typeface="+mn-lt"/>
              </a:rPr>
              <a:t>接收面试安排通知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zh-CN" altLang="en-US" sz="1800" b="1" dirty="0">
                <a:cs typeface="+mn-ea"/>
                <a:sym typeface="+mn-lt"/>
              </a:rPr>
              <a:t>考生可在在钉钉软件中接收学院发来的</a:t>
            </a:r>
            <a:r>
              <a:rPr lang="en-US" altLang="zh-CN" sz="1800" b="1" dirty="0">
                <a:cs typeface="+mn-ea"/>
                <a:sym typeface="+mn-lt"/>
              </a:rPr>
              <a:t>DING</a:t>
            </a:r>
            <a:r>
              <a:rPr lang="zh-CN" altLang="en-US" sz="1800" b="1" dirty="0">
                <a:cs typeface="+mn-ea"/>
                <a:sym typeface="+mn-lt"/>
              </a:rPr>
              <a:t>通知或公告通知，请点击详情仔细</a:t>
            </a:r>
            <a:r>
              <a:rPr lang="zh-CN" altLang="en-US" sz="1800" b="1" dirty="0" smtClean="0">
                <a:cs typeface="+mn-ea"/>
                <a:sym typeface="+mn-lt"/>
              </a:rPr>
              <a:t>阅读。</a:t>
            </a:r>
            <a:endParaRPr lang="zh-CN" altLang="en-US" sz="1800" b="1" dirty="0">
              <a:cs typeface="+mn-ea"/>
              <a:sym typeface="+mn-lt"/>
            </a:endParaRP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8" name="图片 7"/>
          <p:cNvPicPr>
            <a:picLocks noChangeAspect="1"/>
          </p:cNvPicPr>
          <p:nvPr/>
        </p:nvPicPr>
        <p:blipFill>
          <a:blip r:embed="rId3"/>
          <a:stretch>
            <a:fillRect/>
          </a:stretch>
        </p:blipFill>
        <p:spPr>
          <a:xfrm>
            <a:off x="7416800" y="3429000"/>
            <a:ext cx="4489450" cy="2909570"/>
          </a:xfrm>
          <a:prstGeom prst="rect">
            <a:avLst/>
          </a:prstGeom>
          <a:ln w="28575" cmpd="sng">
            <a:solidFill>
              <a:schemeClr val="accent5">
                <a:lumMod val="75000"/>
              </a:schemeClr>
            </a:solidFill>
            <a:prstDash val="solid"/>
          </a:ln>
        </p:spPr>
      </p:pic>
      <p:pic>
        <p:nvPicPr>
          <p:cNvPr id="10" name="图片 9"/>
          <p:cNvPicPr>
            <a:picLocks noChangeAspect="1"/>
          </p:cNvPicPr>
          <p:nvPr/>
        </p:nvPicPr>
        <p:blipFill>
          <a:blip r:embed="rId4"/>
          <a:stretch>
            <a:fillRect/>
          </a:stretch>
        </p:blipFill>
        <p:spPr>
          <a:xfrm>
            <a:off x="4761865" y="911860"/>
            <a:ext cx="2440305" cy="5426710"/>
          </a:xfrm>
          <a:prstGeom prst="rect">
            <a:avLst/>
          </a:prstGeom>
          <a:ln w="28575" cmpd="sng">
            <a:solidFill>
              <a:schemeClr val="accent1">
                <a:shade val="50000"/>
              </a:schemeClr>
            </a:solidFill>
            <a:prstDash val="solid"/>
          </a:ln>
        </p:spPr>
      </p:pic>
      <p:pic>
        <p:nvPicPr>
          <p:cNvPr id="11" name="图片 10"/>
          <p:cNvPicPr>
            <a:picLocks noChangeAspect="1"/>
          </p:cNvPicPr>
          <p:nvPr/>
        </p:nvPicPr>
        <p:blipFill>
          <a:blip r:embed="rId5"/>
          <a:stretch>
            <a:fillRect/>
          </a:stretch>
        </p:blipFill>
        <p:spPr>
          <a:xfrm>
            <a:off x="173355" y="3429000"/>
            <a:ext cx="4197350" cy="1892935"/>
          </a:xfrm>
          <a:prstGeom prst="rect">
            <a:avLst/>
          </a:prstGeom>
          <a:ln w="28575" cmpd="sng">
            <a:solidFill>
              <a:schemeClr val="accent1">
                <a:shade val="50000"/>
              </a:schemeClr>
            </a:solidFill>
            <a:prstDash val="soli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2.2</a:t>
            </a:r>
            <a:r>
              <a:rPr lang="zh-CN" altLang="en-US" dirty="0" smtClean="0"/>
              <a:t>考生</a:t>
            </a:r>
            <a:r>
              <a:rPr lang="zh-CN" altLang="en-US" dirty="0"/>
              <a:t>收到面试排序及候考</a:t>
            </a:r>
          </a:p>
        </p:txBody>
      </p:sp>
      <p:sp>
        <p:nvSpPr>
          <p:cNvPr id="4" name="文本占位符 3"/>
          <p:cNvSpPr>
            <a:spLocks noGrp="1"/>
          </p:cNvSpPr>
          <p:nvPr>
            <p:ph type="body" sz="quarter" idx="13"/>
          </p:nvPr>
        </p:nvSpPr>
        <p:spPr/>
        <p:txBody>
          <a:bodyPr/>
          <a:lstStyle/>
          <a:p>
            <a:r>
              <a:rPr lang="zh-CN" altLang="en-US" sz="1800" b="1" dirty="0"/>
              <a:t>复试面试当天，考生将收到面试助理的钉钉私聊通知，得到面试顺序进行候考。</a:t>
            </a:r>
          </a:p>
          <a:p>
            <a:r>
              <a:rPr lang="zh-CN" altLang="en-US" sz="1800" b="1" dirty="0"/>
              <a:t>考生成为面试下一顺位时，面试助理给考生发布面试房间入会口令。</a:t>
            </a:r>
          </a:p>
          <a:p>
            <a:r>
              <a:rPr lang="zh-CN" altLang="en-US" sz="1800" b="1" dirty="0"/>
              <a:t>考生在第二机位设备中输入入会口令，</a:t>
            </a:r>
            <a:r>
              <a:rPr lang="zh-CN" altLang="en-US" sz="1800" b="1" dirty="0">
                <a:solidFill>
                  <a:srgbClr val="C00000"/>
                </a:solidFill>
              </a:rPr>
              <a:t>此时不要点击进入会议。</a:t>
            </a:r>
          </a:p>
          <a:p>
            <a:endParaRPr lang="zh-CN" altLang="en-US" dirty="0"/>
          </a:p>
        </p:txBody>
      </p:sp>
      <p:pic>
        <p:nvPicPr>
          <p:cNvPr id="5" name="图片 4"/>
          <p:cNvPicPr>
            <a:picLocks noChangeAspect="1"/>
          </p:cNvPicPr>
          <p:nvPr/>
        </p:nvPicPr>
        <p:blipFill>
          <a:blip r:embed="rId2"/>
          <a:srcRect r="2326" b="14963"/>
          <a:stretch>
            <a:fillRect/>
          </a:stretch>
        </p:blipFill>
        <p:spPr>
          <a:xfrm>
            <a:off x="8283575" y="821055"/>
            <a:ext cx="3089275" cy="2413000"/>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3"/>
          <a:stretch>
            <a:fillRect/>
          </a:stretch>
        </p:blipFill>
        <p:spPr>
          <a:xfrm>
            <a:off x="5447665" y="821055"/>
            <a:ext cx="2566670" cy="560260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rcRect t="6863" r="3061" b="15103"/>
          <a:stretch>
            <a:fillRect/>
          </a:stretch>
        </p:blipFill>
        <p:spPr>
          <a:xfrm>
            <a:off x="8283575" y="3620770"/>
            <a:ext cx="3088640" cy="2778760"/>
          </a:xfrm>
          <a:prstGeom prst="rect">
            <a:avLst/>
          </a:prstGeom>
          <a:ln w="28575" cmpd="sng">
            <a:solidFill>
              <a:schemeClr val="accent1">
                <a:shade val="50000"/>
              </a:schemeClr>
            </a:solidFill>
            <a:prstDash val="soli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3"/>
          <a:stretch>
            <a:fillRect/>
          </a:stretch>
        </p:blipFill>
        <p:spPr>
          <a:xfrm>
            <a:off x="4620895" y="3294380"/>
            <a:ext cx="7144385" cy="3114040"/>
          </a:xfrm>
          <a:prstGeom prst="rect">
            <a:avLst/>
          </a:prstGeom>
        </p:spPr>
      </p:pic>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2.3</a:t>
            </a:r>
            <a:r>
              <a:rPr lang="zh-CN" altLang="en-US" dirty="0" smtClean="0">
                <a:sym typeface="+mn-ea"/>
              </a:rPr>
              <a:t>收到</a:t>
            </a:r>
            <a:r>
              <a:rPr lang="zh-CN" altLang="en-US" dirty="0">
                <a:sym typeface="+mn-ea"/>
              </a:rPr>
              <a:t>邀请进入面试</a:t>
            </a:r>
            <a:endParaRPr lang="zh-CN" altLang="en-US" dirty="0"/>
          </a:p>
        </p:txBody>
      </p:sp>
      <p:sp>
        <p:nvSpPr>
          <p:cNvPr id="9" name="文本框 8"/>
          <p:cNvSpPr txBox="1"/>
          <p:nvPr userDrawn="1"/>
        </p:nvSpPr>
        <p:spPr>
          <a:xfrm>
            <a:off x="4490720" y="931545"/>
            <a:ext cx="7404735" cy="1972848"/>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b="1" dirty="0">
                <a:sym typeface="+mn-ea"/>
              </a:rPr>
              <a:t>考生主机位（预留手机号）收到会议邀请。点击视频接听进入会议。</a:t>
            </a:r>
          </a:p>
          <a:p>
            <a:pPr marL="514350" indent="-514350" algn="just" fontAlgn="auto">
              <a:lnSpc>
                <a:spcPct val="90000"/>
              </a:lnSpc>
              <a:spcBef>
                <a:spcPts val="1000"/>
              </a:spcBef>
              <a:buClrTx/>
              <a:buSzTx/>
              <a:buFont typeface="+mj-lt"/>
              <a:buAutoNum type="arabicPeriod"/>
            </a:pPr>
            <a:r>
              <a:rPr lang="zh-CN" altLang="en-US" b="1" dirty="0">
                <a:sym typeface="+mn-ea"/>
              </a:rPr>
              <a:t>第二机位输入入会口令后点击进入复试面试会议，进入会议后静音并关闭扬声器。</a:t>
            </a:r>
          </a:p>
          <a:p>
            <a:pPr marL="514350" indent="-514350" algn="just" fontAlgn="auto">
              <a:lnSpc>
                <a:spcPct val="90000"/>
              </a:lnSpc>
              <a:spcBef>
                <a:spcPts val="1000"/>
              </a:spcBef>
              <a:buClrTx/>
              <a:buSzTx/>
              <a:buFont typeface="+mj-lt"/>
              <a:buAutoNum type="arabicPeriod"/>
            </a:pPr>
            <a:r>
              <a:rPr lang="zh-CN" altLang="en-US" b="1" dirty="0">
                <a:sym typeface="+mn-ea"/>
              </a:rPr>
              <a:t>考官组对学生信息确认无误后可进行复试面试。</a:t>
            </a:r>
          </a:p>
          <a:p>
            <a:pPr marL="514350" indent="-514350" algn="just" fontAlgn="auto">
              <a:lnSpc>
                <a:spcPct val="90000"/>
              </a:lnSpc>
              <a:spcBef>
                <a:spcPts val="1000"/>
              </a:spcBef>
              <a:buClrTx/>
              <a:buSzTx/>
              <a:buFont typeface="+mj-lt"/>
              <a:buAutoNum type="arabicPeriod"/>
            </a:pPr>
            <a:r>
              <a:rPr lang="zh-CN" altLang="en-US" b="1" dirty="0">
                <a:sym typeface="+mn-ea"/>
              </a:rPr>
              <a:t>面试结束后，考生无需操作，等待面试助理将其从复试面试会议中移除。</a:t>
            </a:r>
          </a:p>
        </p:txBody>
      </p:sp>
      <p:pic>
        <p:nvPicPr>
          <p:cNvPr id="11" name="图片 10"/>
          <p:cNvPicPr>
            <a:picLocks noChangeAspect="1"/>
          </p:cNvPicPr>
          <p:nvPr/>
        </p:nvPicPr>
        <p:blipFill>
          <a:blip r:embed="rId4"/>
          <a:stretch>
            <a:fillRect/>
          </a:stretch>
        </p:blipFill>
        <p:spPr>
          <a:xfrm>
            <a:off x="987425" y="1463675"/>
            <a:ext cx="2235200" cy="4944745"/>
          </a:xfrm>
          <a:prstGeom prst="rect">
            <a:avLst/>
          </a:prstGeom>
        </p:spPr>
      </p:pic>
      <p:sp>
        <p:nvSpPr>
          <p:cNvPr id="12" name="文本框 11"/>
          <p:cNvSpPr txBox="1"/>
          <p:nvPr/>
        </p:nvSpPr>
        <p:spPr>
          <a:xfrm>
            <a:off x="9149080" y="3346450"/>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主机位</a:t>
            </a:r>
          </a:p>
        </p:txBody>
      </p:sp>
      <p:sp>
        <p:nvSpPr>
          <p:cNvPr id="13" name="文本框 12"/>
          <p:cNvSpPr txBox="1"/>
          <p:nvPr/>
        </p:nvSpPr>
        <p:spPr>
          <a:xfrm>
            <a:off x="3222625" y="5744210"/>
            <a:ext cx="1097280" cy="368300"/>
          </a:xfrm>
          <a:prstGeom prst="rect">
            <a:avLst/>
          </a:prstGeom>
          <a:noFill/>
        </p:spPr>
        <p:txBody>
          <a:bodyPr wrap="none" rtlCol="0">
            <a:spAutoFit/>
          </a:bodyPr>
          <a:lstStyle/>
          <a:p>
            <a:r>
              <a:rPr lang="zh-CN" altLang="zh-CN" b="1">
                <a:solidFill>
                  <a:srgbClr val="FF0000"/>
                </a:solidFill>
              </a:rPr>
              <a:t>第二机位</a:t>
            </a:r>
            <a:r>
              <a:rPr lang="en-US" altLang="zh-CN"/>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2.4</a:t>
            </a:r>
            <a:r>
              <a:rPr lang="zh-CN" altLang="en-US" dirty="0" smtClean="0"/>
              <a:t>视频</a:t>
            </a:r>
            <a:r>
              <a:rPr lang="zh-CN" altLang="en-US" dirty="0"/>
              <a:t>会议操作</a:t>
            </a:r>
          </a:p>
        </p:txBody>
      </p:sp>
      <p:sp>
        <p:nvSpPr>
          <p:cNvPr id="4" name="文本占位符 3"/>
          <p:cNvSpPr>
            <a:spLocks noGrp="1"/>
          </p:cNvSpPr>
          <p:nvPr>
            <p:ph type="body" sz="quarter" idx="13"/>
          </p:nvPr>
        </p:nvSpPr>
        <p:spPr>
          <a:xfrm>
            <a:off x="173038" y="1625600"/>
            <a:ext cx="4046537" cy="4203700"/>
          </a:xfrm>
        </p:spPr>
        <p:txBody>
          <a:bodyPr/>
          <a:lstStyle/>
          <a:p>
            <a:pPr marL="0" indent="0">
              <a:buNone/>
            </a:pPr>
            <a:r>
              <a:rPr lang="zh-CN" altLang="en-US" b="1" dirty="0" smtClean="0"/>
              <a:t>可以</a:t>
            </a:r>
            <a:r>
              <a:rPr lang="zh-CN" altLang="en-US" b="1" dirty="0"/>
              <a:t>点击参会人窗口切换画面。</a:t>
            </a:r>
          </a:p>
          <a:p>
            <a:endParaRPr lang="zh-CN" altLang="en-US" dirty="0"/>
          </a:p>
        </p:txBody>
      </p:sp>
      <p:pic>
        <p:nvPicPr>
          <p:cNvPr id="5" name="图片 4"/>
          <p:cNvPicPr>
            <a:picLocks noChangeAspect="1"/>
          </p:cNvPicPr>
          <p:nvPr/>
        </p:nvPicPr>
        <p:blipFill>
          <a:blip r:embed="rId2"/>
          <a:stretch>
            <a:fillRect/>
          </a:stretch>
        </p:blipFill>
        <p:spPr>
          <a:xfrm>
            <a:off x="4423727" y="1635125"/>
            <a:ext cx="7595235" cy="4635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、备用平台：腾讯会议</a:t>
            </a:r>
            <a:endParaRPr lang="zh-CN" altLang="en-US" dirty="0"/>
          </a:p>
        </p:txBody>
      </p:sp>
      <p:pic>
        <p:nvPicPr>
          <p:cNvPr id="3" name="图片 2"/>
          <p:cNvPicPr>
            <a:picLocks noChangeAspect="1"/>
          </p:cNvPicPr>
          <p:nvPr/>
        </p:nvPicPr>
        <p:blipFill>
          <a:blip r:embed="rId2"/>
          <a:stretch>
            <a:fillRect/>
          </a:stretch>
        </p:blipFill>
        <p:spPr>
          <a:xfrm>
            <a:off x="5142501" y="863012"/>
            <a:ext cx="3074793" cy="5448175"/>
          </a:xfrm>
          <a:prstGeom prst="rect">
            <a:avLst/>
          </a:prstGeom>
        </p:spPr>
      </p:pic>
      <p:sp>
        <p:nvSpPr>
          <p:cNvPr id="4" name="矩形 3"/>
          <p:cNvSpPr/>
          <p:nvPr/>
        </p:nvSpPr>
        <p:spPr>
          <a:xfrm>
            <a:off x="781755" y="1328637"/>
            <a:ext cx="3353758" cy="2169825"/>
          </a:xfrm>
          <a:prstGeom prst="rect">
            <a:avLst/>
          </a:prstGeom>
        </p:spPr>
        <p:txBody>
          <a:bodyPr wrap="square">
            <a:spAutoFit/>
          </a:bodyPr>
          <a:lstStyle/>
          <a:p>
            <a:pPr>
              <a:lnSpc>
                <a:spcPct val="150000"/>
              </a:lnSpc>
            </a:pPr>
            <a:r>
              <a:rPr lang="zh-CN" altLang="en-US" b="1" dirty="0" smtClean="0">
                <a:cs typeface="+mn-ea"/>
                <a:sym typeface="+mn-lt"/>
              </a:rPr>
              <a:t>考生提前下载腾讯会议</a:t>
            </a:r>
            <a:r>
              <a:rPr lang="en-US" altLang="zh-CN" b="1" dirty="0" smtClean="0">
                <a:cs typeface="+mn-ea"/>
                <a:sym typeface="+mn-lt"/>
              </a:rPr>
              <a:t>app,</a:t>
            </a:r>
            <a:r>
              <a:rPr lang="zh-CN" altLang="en-US" b="1" dirty="0" smtClean="0">
                <a:cs typeface="+mn-ea"/>
                <a:sym typeface="+mn-lt"/>
              </a:rPr>
              <a:t>如遇主平台发生突发状况不能使用时，在得到学院明确指令和指导下选择腾讯会议继续进行复试。</a:t>
            </a:r>
            <a:endParaRPr lang="zh-CN" altLang="en-US"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普通招考博士研究生考试考场规则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九</a:t>
            </a:r>
            <a:r>
              <a:rPr lang="zh-CN" altLang="zh-CN" dirty="0">
                <a:latin typeface="仿宋" panose="02010609060101010101" pitchFamily="49" charset="-122"/>
                <a:ea typeface="仿宋" panose="02010609060101010101" pitchFamily="49" charset="-122"/>
              </a:rPr>
              <a:t>、招生考试期间视频背景必须是真实环境，不允许使用虚拟背景、更换视频背景。</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a:t>
            </a:r>
            <a:r>
              <a:rPr lang="zh-CN" altLang="zh-CN" dirty="0">
                <a:latin typeface="仿宋" panose="02010609060101010101" pitchFamily="49" charset="-122"/>
                <a:ea typeface="仿宋" panose="02010609060101010101" pitchFamily="49" charset="-122"/>
              </a:rPr>
              <a:t>、招生考试全程考生应保持注视摄像头，视线不得离开。招生考试期间不得以任何方式查阅资料，不得开启其他无关软件或程序。如学院有开卷等特殊规定的，以学院规定为准。</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十一</a:t>
            </a:r>
            <a:r>
              <a:rPr lang="zh-CN" altLang="zh-CN" dirty="0">
                <a:latin typeface="仿宋" panose="02010609060101010101" pitchFamily="49" charset="-122"/>
                <a:ea typeface="仿宋" panose="02010609060101010101" pitchFamily="49" charset="-122"/>
              </a:rPr>
              <a:t>、考生音频视频必须根据考务工作人员要求进行开启，全程正面免冠朝向摄像头，确保第一机位须可看到考生本人手部以上头肩部及桌面</a:t>
            </a:r>
            <a:r>
              <a:rPr lang="zh-CN" altLang="zh-CN" dirty="0" smtClean="0">
                <a:latin typeface="仿宋" panose="02010609060101010101" pitchFamily="49" charset="-122"/>
                <a:ea typeface="仿宋" panose="02010609060101010101" pitchFamily="49" charset="-122"/>
              </a:rPr>
              <a:t>，第二</a:t>
            </a:r>
            <a:r>
              <a:rPr lang="zh-CN" altLang="zh-CN" dirty="0">
                <a:latin typeface="仿宋" panose="02010609060101010101" pitchFamily="49" charset="-122"/>
                <a:ea typeface="仿宋" panose="02010609060101010101" pitchFamily="49" charset="-122"/>
              </a:rPr>
              <a:t>机位须可看到考生第一机位屏幕、考生面前桌面及手部动作，不得佩戴口罩保证面部清晰可见，头发不可遮挡耳朵，不得戴耳机、耳饰。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十二</a:t>
            </a:r>
            <a:r>
              <a:rPr lang="zh-CN" altLang="zh-CN" dirty="0">
                <a:latin typeface="仿宋" panose="02010609060101010101" pitchFamily="49" charset="-122"/>
                <a:ea typeface="仿宋" panose="02010609060101010101" pitchFamily="49" charset="-122"/>
              </a:rPr>
              <a:t>、招生考试过程中，考生遇到网络通讯不畅、听不清问题等情况，应当立即向监考员、面试秘书等工作人员反映。</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十三</a:t>
            </a:r>
            <a:r>
              <a:rPr lang="zh-CN" altLang="zh-CN" dirty="0">
                <a:latin typeface="仿宋" panose="02010609060101010101" pitchFamily="49" charset="-122"/>
                <a:ea typeface="仿宋" panose="02010609060101010101" pitchFamily="49" charset="-122"/>
              </a:rPr>
              <a:t>、考生未经考务工作人员同意擅自操作招生考试终端设备退出招生考试考场的，视为主动放弃招生考试资格。</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十四</a:t>
            </a:r>
            <a:r>
              <a:rPr lang="zh-CN" altLang="zh-CN" dirty="0">
                <a:latin typeface="仿宋" panose="02010609060101010101" pitchFamily="49" charset="-122"/>
                <a:ea typeface="仿宋" panose="02010609060101010101" pitchFamily="49" charset="-122"/>
              </a:rPr>
              <a:t>、招生考试相关的内容属于国家机密级事项。考生在招生考试期间不得录屏录音录像，考后不得向他人透漏招生考试内容，不得将试卷、答卷和考试内容以任何方式（微信等）转发亲属或他人。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十五</a:t>
            </a:r>
            <a:r>
              <a:rPr lang="zh-CN" altLang="zh-CN" dirty="0">
                <a:latin typeface="仿宋" panose="02010609060101010101" pitchFamily="49" charset="-122"/>
                <a:ea typeface="仿宋" panose="02010609060101010101" pitchFamily="49" charset="-122"/>
              </a:rPr>
              <a:t>、考试结束信号发出后，考生应立即停止答题并停笔。由考生立即</a:t>
            </a:r>
            <a:r>
              <a:rPr lang="zh-CN" altLang="zh-CN" dirty="0" smtClean="0">
                <a:latin typeface="仿宋" panose="02010609060101010101" pitchFamily="49" charset="-122"/>
                <a:ea typeface="仿宋" panose="02010609060101010101" pitchFamily="49" charset="-122"/>
              </a:rPr>
              <a:t>使用</a:t>
            </a:r>
            <a:r>
              <a:rPr lang="zh-CN" altLang="en-US" dirty="0" smtClean="0">
                <a:latin typeface="仿宋" panose="02010609060101010101" pitchFamily="49" charset="-122"/>
                <a:ea typeface="仿宋" panose="02010609060101010101" pitchFamily="49" charset="-122"/>
              </a:rPr>
              <a:t>二</a:t>
            </a:r>
            <a:r>
              <a:rPr lang="zh-CN" altLang="zh-CN" dirty="0" smtClean="0">
                <a:latin typeface="仿宋" panose="02010609060101010101" pitchFamily="49" charset="-122"/>
                <a:ea typeface="仿宋" panose="02010609060101010101" pitchFamily="49" charset="-122"/>
              </a:rPr>
              <a:t>机位</a:t>
            </a:r>
            <a:r>
              <a:rPr lang="zh-CN" altLang="zh-CN" dirty="0">
                <a:latin typeface="仿宋" panose="02010609060101010101" pitchFamily="49" charset="-122"/>
                <a:ea typeface="仿宋" panose="02010609060101010101" pitchFamily="49" charset="-122"/>
              </a:rPr>
              <a:t>手机将试卷拍照上传至钉钉平台。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十六</a:t>
            </a:r>
            <a:r>
              <a:rPr lang="zh-CN" altLang="zh-CN" dirty="0">
                <a:latin typeface="仿宋" panose="02010609060101010101" pitchFamily="49" charset="-122"/>
                <a:ea typeface="仿宋" panose="02010609060101010101" pitchFamily="49" charset="-122"/>
              </a:rPr>
              <a:t>、招生考试结束，考生应按照考务工作人员要求退出远程招生考试会场，不得无故拖延时间答题，不得再次返回远程招生考试会场。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十七</a:t>
            </a:r>
            <a:r>
              <a:rPr lang="zh-CN" altLang="zh-CN" dirty="0">
                <a:latin typeface="仿宋" panose="02010609060101010101" pitchFamily="49" charset="-122"/>
                <a:ea typeface="仿宋" panose="02010609060101010101" pitchFamily="49" charset="-122"/>
              </a:rPr>
              <a:t>、考生如不遵守招生考试纪律，不服从考务工作人员管理，有违纪、作弊等行为的，将按照《国家教育考试违规处理办法》进行处理并记入考生诚信考试电子档案。</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注</a:t>
            </a:r>
            <a:r>
              <a:rPr lang="zh-CN" altLang="zh-CN" dirty="0">
                <a:latin typeface="仿宋" panose="02010609060101010101" pitchFamily="49" charset="-122"/>
                <a:ea typeface="仿宋" panose="02010609060101010101" pitchFamily="49" charset="-122"/>
              </a:rPr>
              <a:t>：考务工作人员确认考生所处环境可以开展招生考试后，招生考试正式开始。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a:t>
            </a:r>
            <a:r>
              <a:rPr lang="zh-CN" altLang="en-US" dirty="0"/>
              <a:t>腾讯会议</a:t>
            </a:r>
          </a:p>
        </p:txBody>
      </p:sp>
      <p:sp>
        <p:nvSpPr>
          <p:cNvPr id="4" name="矩形 3"/>
          <p:cNvSpPr/>
          <p:nvPr/>
        </p:nvSpPr>
        <p:spPr>
          <a:xfrm>
            <a:off x="310975" y="959511"/>
            <a:ext cx="321686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smtClean="0">
                <a:cs typeface="+mn-ea"/>
                <a:sym typeface="+mn-lt"/>
              </a:rPr>
              <a:t>考生通过学院复试秘书获得会议号“加入会议”继续完成复试。</a:t>
            </a:r>
            <a:endParaRPr lang="zh-CN" altLang="en-US" b="1" dirty="0">
              <a:cs typeface="+mn-ea"/>
              <a:sym typeface="+mn-lt"/>
            </a:endParaRPr>
          </a:p>
        </p:txBody>
      </p:sp>
      <p:pic>
        <p:nvPicPr>
          <p:cNvPr id="5" name="图片 4"/>
          <p:cNvPicPr>
            <a:picLocks noChangeAspect="1"/>
          </p:cNvPicPr>
          <p:nvPr/>
        </p:nvPicPr>
        <p:blipFill>
          <a:blip r:embed="rId2"/>
          <a:stretch>
            <a:fillRect/>
          </a:stretch>
        </p:blipFill>
        <p:spPr>
          <a:xfrm>
            <a:off x="4526732" y="959511"/>
            <a:ext cx="2670773" cy="4926500"/>
          </a:xfrm>
          <a:prstGeom prst="rect">
            <a:avLst/>
          </a:prstGeom>
        </p:spPr>
      </p:pic>
      <p:pic>
        <p:nvPicPr>
          <p:cNvPr id="7" name="图片 6"/>
          <p:cNvPicPr>
            <a:picLocks noChangeAspect="1"/>
          </p:cNvPicPr>
          <p:nvPr/>
        </p:nvPicPr>
        <p:blipFill>
          <a:blip r:embed="rId3"/>
          <a:stretch>
            <a:fillRect/>
          </a:stretch>
        </p:blipFill>
        <p:spPr>
          <a:xfrm>
            <a:off x="7805175" y="959511"/>
            <a:ext cx="2666667" cy="4926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r>
              <a:rPr lang="zh-CN" altLang="zh-CN" sz="2800" dirty="0">
                <a:latin typeface="+mj-ea"/>
                <a:cs typeface="宋体" panose="02010600030101010101" pitchFamily="2" charset="-122"/>
              </a:rPr>
              <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smtClean="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smtClean="0">
                <a:solidFill>
                  <a:srgbClr val="000000"/>
                </a:solidFill>
                <a:latin typeface="+mn-ea"/>
                <a:cs typeface="宋体" panose="02010600030101010101" pitchFamily="2" charset="-122"/>
              </a:rPr>
              <a:t>二十五</a:t>
            </a:r>
            <a:r>
              <a:rPr lang="zh-CN" altLang="zh-CN" b="1" dirty="0">
                <a:solidFill>
                  <a:srgbClr val="000000"/>
                </a:solidFill>
                <a:latin typeface="+mn-ea"/>
                <a:cs typeface="宋体" panose="02010600030101010101" pitchFamily="2" charset="-122"/>
              </a:rPr>
              <a:t>、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a:t>
            </a:r>
            <a:r>
              <a:rPr lang="zh-CN" altLang="zh-CN" b="1" dirty="0" smtClean="0">
                <a:solidFill>
                  <a:srgbClr val="000000"/>
                </a:solidFill>
                <a:latin typeface="+mn-ea"/>
                <a:cs typeface="宋体" panose="02010600030101010101" pitchFamily="2" charset="-122"/>
              </a:rPr>
              <a:t>五十二</a:t>
            </a:r>
            <a:r>
              <a:rPr lang="zh-CN" altLang="zh-CN" b="1" dirty="0">
                <a:solidFill>
                  <a:srgbClr val="000000"/>
                </a:solidFill>
                <a:latin typeface="+mn-ea"/>
                <a:cs typeface="宋体" panose="02010600030101010101" pitchFamily="2" charset="-122"/>
              </a:rPr>
              <a:t>、本修正案自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smtClean="0">
                <a:solidFill>
                  <a:srgbClr val="000000"/>
                </a:solidFill>
                <a:latin typeface="+mj-ea"/>
                <a:ea typeface="+mj-ea"/>
                <a:cs typeface="宋体" panose="02010600030101010101" pitchFamily="2" charset="-122"/>
              </a:rPr>
              <a:t>有关</a:t>
            </a:r>
            <a:r>
              <a:rPr lang="zh-CN" altLang="zh-CN" sz="2000" b="1" dirty="0">
                <a:solidFill>
                  <a:srgbClr val="000000"/>
                </a:solidFill>
                <a:latin typeface="+mj-ea"/>
                <a:ea typeface="+mj-ea"/>
                <a:cs typeface="宋体" panose="02010600030101010101" pitchFamily="2" charset="-122"/>
              </a:rPr>
              <a:t>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r>
              <a:rPr lang="zh-CN" altLang="zh-CN" dirty="0">
                <a:latin typeface="宋体" panose="02010600030101010101" pitchFamily="2" charset="-122"/>
                <a:ea typeface="宋体" panose="02010600030101010101" pitchFamily="2" charset="-122"/>
                <a:cs typeface="宋体" panose="02010600030101010101" pitchFamily="2" charset="-122"/>
              </a:rPr>
              <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smtClean="0">
                <a:solidFill>
                  <a:schemeClr val="accent1">
                    <a:lumMod val="50000"/>
                  </a:schemeClr>
                </a:solidFill>
              </a:rPr>
              <a:t>预祝大家</a:t>
            </a:r>
            <a:r>
              <a:rPr lang="zh-CN" altLang="en-US" sz="4800" b="1" dirty="0">
                <a:solidFill>
                  <a:schemeClr val="accent1">
                    <a:lumMod val="50000"/>
                  </a:schemeClr>
                </a:solidFill>
              </a:rPr>
              <a:t>考试</a:t>
            </a:r>
            <a:r>
              <a:rPr lang="zh-CN" altLang="en-US" sz="4800" b="1" dirty="0" smtClean="0">
                <a:solidFill>
                  <a:schemeClr val="accent1">
                    <a:lumMod val="50000"/>
                  </a:schemeClr>
                </a:solidFill>
              </a:rPr>
              <a:t>顺利！</a:t>
            </a:r>
            <a:endParaRPr lang="zh-CN" altLang="en-US" sz="48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博士研究生诚信应试承诺书</a:t>
            </a:r>
            <a:endParaRPr lang="zh-CN" altLang="en-US" dirty="0"/>
          </a:p>
        </p:txBody>
      </p:sp>
      <p:sp>
        <p:nvSpPr>
          <p:cNvPr id="3" name="矩形 2"/>
          <p:cNvSpPr/>
          <p:nvPr/>
        </p:nvSpPr>
        <p:spPr>
          <a:xfrm>
            <a:off x="172720" y="876471"/>
            <a:ext cx="11362099" cy="5797293"/>
          </a:xfrm>
          <a:prstGeom prst="rect">
            <a:avLst/>
          </a:prstGeom>
        </p:spPr>
        <p:txBody>
          <a:bodyPr wrap="square">
            <a:spAutoFit/>
          </a:bodyPr>
          <a:lstStyle/>
          <a:p>
            <a:pPr indent="3810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本人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是参加</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全国博士研究生招生考试的考生。本人已认真阅读《教育部办公厅关于做好</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招收攻读博士学位研究生工作的通知》、《国家教育考试违规处理办法》以及省级教育招生考试机构和中国矿业大学发布的相关招考信息。我已清楚了解，《中华人民共和国刑法》第二百八十四条之一规定：</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在法律规定的国家考试中，组织作弊的行为；为他人实施组织作弊提供作弊器材或者其他帮助的行为；为实施考试作弊行为，向他人非法出售或者提供考试的试题、答案的行为；代替他人或者让他人代替自己参加考试的行为都将触犯刑法。</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国家教育考试违规处理办法》第十六条第二款规定：“盗窃、损毁、传播在保密期限内的国家教育考试试题、答案及评分参考、考生答卷、考试成绩的，由有关部门依法追究有关人员的责任；构成犯罪的，由司法机关依法追究刑事责任。”</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本人了解并理解中国矿业大学</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年关</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于博士研究生招生考试的相关规定，并郑重作出如下承诺：</a:t>
            </a:r>
          </a:p>
          <a:p>
            <a:pPr lvl="0" algn="just">
              <a:lnSpc>
                <a:spcPts val="2200"/>
              </a:lnSpc>
              <a:spcAft>
                <a:spcPts val="0"/>
              </a:spcAft>
              <a:tabLst>
                <a:tab pos="198120" algn="l"/>
              </a:tabLst>
            </a:pPr>
            <a:r>
              <a:rPr lang="en-US" altLang="zh-CN" sz="1400" b="1"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b="1" kern="100" dirty="0" smtClean="0">
                <a:latin typeface="仿宋" panose="02010609060101010101" pitchFamily="49" charset="-122"/>
                <a:ea typeface="仿宋" panose="02010609060101010101" pitchFamily="49" charset="-122"/>
                <a:cs typeface="宋体" panose="02010600030101010101" pitchFamily="2" charset="-122"/>
              </a:rPr>
              <a:t>   1.</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保证</a:t>
            </a:r>
            <a:r>
              <a:rPr lang="zh-CN" altLang="zh-CN" sz="1400" b="1" u="sng" kern="100" dirty="0">
                <a:latin typeface="仿宋" panose="02010609060101010101" pitchFamily="49" charset="-122"/>
                <a:ea typeface="仿宋" panose="02010609060101010101" pitchFamily="49" charset="-122"/>
                <a:cs typeface="宋体" panose="02010600030101010101" pitchFamily="2" charset="-122"/>
              </a:rPr>
              <a:t>本人所提交的报考信息、证件及其他复试材料真实、准确。因信息误填、错填，导致不能复试、录取、以及入学后不能进行学籍注册的，遗留问题由考生本人负责。对弄虚作假者，将按照《国家教育考试违规处理办法》《普通高等学校招生违规行为处理暂行办法》严肃处理</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a:t>
            </a:r>
            <a:endParaRPr lang="en-US" altLang="zh-CN" sz="1400" b="1" u="sng" kern="100" dirty="0" smtClean="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2</a:t>
            </a:r>
            <a:r>
              <a:rPr lang="zh-CN" altLang="zh-CN" sz="1400" kern="100" dirty="0">
                <a:latin typeface="仿宋" panose="02010609060101010101" pitchFamily="49" charset="-122"/>
                <a:ea typeface="仿宋" panose="02010609060101010101" pitchFamily="49" charset="-122"/>
                <a:cs typeface="Times New Roman" panose="02020603050405020304" charset="0"/>
              </a:rPr>
              <a:t>．自觉服从中国矿业大学学校、报考和复试学院的统一安排，接受校方的管理、监督和检查。</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3</a:t>
            </a:r>
            <a:r>
              <a:rPr lang="zh-CN" altLang="zh-CN" sz="1400" kern="100" dirty="0">
                <a:latin typeface="仿宋" panose="02010609060101010101" pitchFamily="49" charset="-122"/>
                <a:ea typeface="仿宋" panose="02010609060101010101" pitchFamily="49" charset="-122"/>
                <a:cs typeface="Times New Roman" panose="02020603050405020304" charset="0"/>
              </a:rPr>
              <a:t>．自觉遵守相关法律和考试纪律、考试规则，诚信应试，不违纪、作弊。</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4</a:t>
            </a:r>
            <a:r>
              <a:rPr lang="zh-CN" altLang="zh-CN" sz="1400" dirty="0">
                <a:latin typeface="仿宋" panose="02010609060101010101" pitchFamily="49" charset="-122"/>
                <a:ea typeface="仿宋" panose="02010609060101010101" pitchFamily="49" charset="-122"/>
                <a:cs typeface="宋体" panose="02010600030101010101" pitchFamily="2" charset="-122"/>
              </a:rPr>
              <a:t>．除已公开信息和我校规定的情况外，不得以任何形式录制、复制、保存或传播与我校招生考试相关的内容。保证应试过程不录音录像。</a:t>
            </a: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5. </a:t>
            </a:r>
            <a:r>
              <a:rPr lang="zh-CN" altLang="zh-CN" sz="1400" dirty="0">
                <a:latin typeface="仿宋" panose="02010609060101010101" pitchFamily="49" charset="-122"/>
                <a:ea typeface="仿宋" panose="02010609060101010101" pitchFamily="49" charset="-122"/>
                <a:cs typeface="宋体" panose="02010600030101010101" pitchFamily="2" charset="-122"/>
              </a:rPr>
              <a:t>保证本次应试过程中不传谣、不造谣、不信谣。</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若本人违背上述各项承诺，本人自愿承担由此造成的一切后果，自愿承担相应的法律责任并接受记入国家教育考试诚信档案数据库，三年内不得报考研究生的处罚。</a:t>
            </a:r>
          </a:p>
          <a:p>
            <a:pPr indent="28575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承诺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人签名：</a:t>
            </a:r>
            <a:r>
              <a:rPr lang="en-US" altLang="zh-CN" sz="1400" u="sng" kern="100" dirty="0">
                <a:latin typeface="仿宋" panose="02010609060101010101" pitchFamily="49" charset="-122"/>
                <a:ea typeface="仿宋" panose="02010609060101010101" pitchFamily="49" charset="-122"/>
                <a:cs typeface="宋体" panose="02010600030101010101" pitchFamily="2" charset="-122"/>
              </a:rPr>
              <a:t>         </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marR="381000" algn="ctr">
              <a:lnSpc>
                <a:spcPts val="2400"/>
              </a:lnSpc>
              <a:spcAft>
                <a:spcPts val="0"/>
              </a:spcAft>
            </a:pP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月</a:t>
            </a: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日</a:t>
            </a:r>
          </a:p>
          <a:p>
            <a:pPr lvl="0" algn="just">
              <a:lnSpc>
                <a:spcPts val="2200"/>
              </a:lnSpc>
              <a:spcAft>
                <a:spcPts val="0"/>
              </a:spcAft>
              <a:tabLst>
                <a:tab pos="198120" algn="l"/>
              </a:tabLst>
            </a:pP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设备</a:t>
            </a:r>
            <a:r>
              <a:rPr lang="zh-CN" altLang="en-US" dirty="0">
                <a:latin typeface="+mn-lt"/>
                <a:ea typeface="+mn-ea"/>
                <a:cs typeface="+mn-ea"/>
                <a:sym typeface="+mn-lt"/>
              </a:rPr>
              <a:t>准备</a:t>
            </a:r>
          </a:p>
        </p:txBody>
      </p:sp>
      <p:pic>
        <p:nvPicPr>
          <p:cNvPr id="3" name="C9F754DE-2CAD-44b6-B708-469DEB6407EB-3" descr="qt_temp"/>
          <p:cNvPicPr>
            <a:picLocks noChangeAspect="1"/>
          </p:cNvPicPr>
          <p:nvPr/>
        </p:nvPicPr>
        <p:blipFill>
          <a:blip r:embed="rId2"/>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笔记本或台式电脑安装</a:t>
            </a:r>
            <a:r>
              <a:rPr lang="en-US" altLang="zh-CN" sz="1100" b="1" spc="11" dirty="0">
                <a:solidFill>
                  <a:srgbClr val="000000"/>
                </a:solidFill>
                <a:cs typeface="+mn-ea"/>
              </a:rPr>
              <a:t>Windows8</a:t>
            </a:r>
            <a:r>
              <a:rPr lang="zh-CN" altLang="en-US" sz="1100" b="1" spc="11" dirty="0">
                <a:solidFill>
                  <a:srgbClr val="000000"/>
                </a:solidFill>
                <a:cs typeface="+mn-ea"/>
              </a:rPr>
              <a:t>及以上</a:t>
            </a:r>
            <a:r>
              <a:rPr lang="zh-CN" altLang="en-US" sz="1100" b="1" spc="11" dirty="0" smtClean="0">
                <a:solidFill>
                  <a:srgbClr val="000000"/>
                </a:solidFill>
                <a:cs typeface="+mn-ea"/>
              </a:rPr>
              <a:t>操作系统（</a:t>
            </a:r>
            <a:r>
              <a:rPr lang="en-US" altLang="zh-CN" sz="1100" b="1" spc="12" dirty="0" smtClean="0">
                <a:solidFill>
                  <a:srgbClr val="000000"/>
                </a:solidFill>
                <a:cs typeface="+mn-ea"/>
                <a:sym typeface="+mn-lt"/>
              </a:rPr>
              <a:t>XP</a:t>
            </a:r>
            <a:r>
              <a:rPr lang="zh-CN" altLang="en-US" sz="1100" b="1" spc="12" dirty="0" smtClean="0">
                <a:solidFill>
                  <a:srgbClr val="000000"/>
                </a:solidFill>
                <a:cs typeface="+mn-ea"/>
                <a:sym typeface="+mn-lt"/>
              </a:rPr>
              <a:t>系统不可</a:t>
            </a:r>
            <a:r>
              <a:rPr lang="zh-CN" altLang="en-US" sz="1100" b="1" spc="11" dirty="0" smtClean="0">
                <a:solidFill>
                  <a:srgbClr val="000000"/>
                </a:solidFill>
                <a:cs typeface="+mn-ea"/>
              </a:rPr>
              <a:t>）</a:t>
            </a:r>
            <a:r>
              <a:rPr sz="1100" b="1" spc="11" dirty="0">
                <a:solidFill>
                  <a:srgbClr val="000000"/>
                </a:solidFill>
                <a:cs typeface="+mn-ea"/>
                <a:sym typeface="+mn-lt"/>
              </a:rPr>
              <a:t>，</a:t>
            </a:r>
            <a:r>
              <a:rPr lang="zh-CN" sz="1100" b="1" spc="11" dirty="0">
                <a:solidFill>
                  <a:srgbClr val="000000"/>
                </a:solidFill>
                <a:cs typeface="+mn-ea"/>
                <a:sym typeface="+mn-lt"/>
              </a:rPr>
              <a:t>电脑</a:t>
            </a:r>
            <a:r>
              <a:rPr sz="1100" b="1" spc="11" dirty="0" err="1">
                <a:solidFill>
                  <a:srgbClr val="000000"/>
                </a:solidFill>
                <a:cs typeface="+mn-ea"/>
                <a:sym typeface="+mn-lt"/>
              </a:rPr>
              <a:t>推荐cpu</a:t>
            </a:r>
            <a:r>
              <a:rPr sz="1100" b="1" spc="11" dirty="0">
                <a:solidFill>
                  <a:srgbClr val="000000"/>
                </a:solidFill>
                <a:cs typeface="+mn-ea"/>
                <a:sym typeface="+mn-lt"/>
              </a:rPr>
              <a:t> i5</a:t>
            </a:r>
            <a:r>
              <a:rPr sz="1100" b="1" spc="11" dirty="0" smtClean="0">
                <a:solidFill>
                  <a:srgbClr val="000000"/>
                </a:solidFill>
                <a:cs typeface="+mn-ea"/>
                <a:sym typeface="+mn-lt"/>
              </a:rPr>
              <a:t>标压及以上的配置</a:t>
            </a:r>
            <a:r>
              <a:rPr lang="zh-CN" altLang="zh-CN" sz="1100" b="1" spc="11" dirty="0" smtClean="0">
                <a:solidFill>
                  <a:srgbClr val="000000"/>
                </a:solidFill>
                <a:cs typeface="+mn-ea"/>
              </a:rPr>
              <a:t>。</a:t>
            </a:r>
            <a:r>
              <a:rPr lang="zh-CN" sz="1100" b="1" dirty="0" smtClean="0">
                <a:solidFill>
                  <a:srgbClr val="000000"/>
                </a:solidFill>
                <a:cs typeface="+mn-ea"/>
                <a:sym typeface="+mn-lt"/>
              </a:rPr>
              <a:t>如</a:t>
            </a:r>
            <a:r>
              <a:rPr lang="zh-CN" sz="1100" b="1" dirty="0">
                <a:solidFill>
                  <a:srgbClr val="000000"/>
                </a:solidFill>
                <a:cs typeface="+mn-ea"/>
                <a:sym typeface="+mn-lt"/>
              </a:rPr>
              <a:t>条件</a:t>
            </a:r>
            <a:r>
              <a:rPr lang="zh-CN" sz="1100" b="1" dirty="0" smtClean="0">
                <a:solidFill>
                  <a:srgbClr val="000000"/>
                </a:solidFill>
                <a:cs typeface="+mn-ea"/>
                <a:sym typeface="+mn-lt"/>
              </a:rPr>
              <a:t>有限</a:t>
            </a:r>
            <a:r>
              <a:rPr lang="zh-CN" altLang="en-US" sz="1100" b="1" dirty="0" smtClean="0">
                <a:solidFill>
                  <a:srgbClr val="000000"/>
                </a:solidFill>
                <a:cs typeface="+mn-ea"/>
                <a:sym typeface="+mn-lt"/>
              </a:rPr>
              <a:t>经学院测试通过</a:t>
            </a:r>
            <a:r>
              <a:rPr lang="zh-CN" sz="1100" b="1" dirty="0" smtClean="0">
                <a:solidFill>
                  <a:srgbClr val="000000"/>
                </a:solidFill>
                <a:cs typeface="+mn-ea"/>
                <a:sym typeface="+mn-lt"/>
              </a:rPr>
              <a:t>可以</a:t>
            </a:r>
            <a:r>
              <a:rPr lang="zh-CN" sz="1100" b="1" dirty="0">
                <a:solidFill>
                  <a:srgbClr val="000000"/>
                </a:solidFill>
                <a:cs typeface="+mn-ea"/>
                <a:sym typeface="+mn-lt"/>
              </a:rPr>
              <a:t>两机位都</a:t>
            </a:r>
            <a:r>
              <a:rPr lang="zh-CN" sz="1100" b="1" dirty="0" smtClean="0">
                <a:solidFill>
                  <a:srgbClr val="000000"/>
                </a:solidFill>
                <a:cs typeface="+mn-ea"/>
                <a:sym typeface="+mn-lt"/>
              </a:rPr>
              <a:t>使用</a:t>
            </a:r>
            <a:r>
              <a:rPr lang="zh-CN" altLang="en-US" sz="1100" b="1" spc="12" dirty="0" smtClean="0">
                <a:solidFill>
                  <a:srgbClr val="000000"/>
                </a:solidFill>
                <a:cs typeface="+mn-ea"/>
                <a:sym typeface="+mn-lt"/>
              </a:rPr>
              <a:t>智能</a:t>
            </a:r>
            <a:r>
              <a:rPr lang="zh-CN" sz="1100" b="1" dirty="0" smtClean="0">
                <a:solidFill>
                  <a:srgbClr val="000000"/>
                </a:solidFill>
                <a:cs typeface="+mn-ea"/>
                <a:sym typeface="+mn-lt"/>
              </a:rPr>
              <a:t>手机。</a:t>
            </a:r>
            <a:r>
              <a:rPr lang="zh-CN" altLang="en-US" sz="1100" b="1" dirty="0"/>
              <a:t>建议准备手机</a:t>
            </a:r>
            <a:r>
              <a:rPr lang="zh-CN" altLang="en-US" sz="1100" b="1" dirty="0" smtClean="0"/>
              <a:t>支架。</a:t>
            </a:r>
            <a:endParaRPr lang="zh-CN" sz="1100" b="1" dirty="0">
              <a:solidFill>
                <a:srgbClr val="000000"/>
              </a:solidFill>
              <a:cs typeface="+mn-ea"/>
              <a:sym typeface="+mn-lt"/>
            </a:endParaRPr>
          </a:p>
        </p:txBody>
      </p:sp>
      <p:sp>
        <p:nvSpPr>
          <p:cNvPr id="7" name="object 12"/>
          <p:cNvSpPr txBox="1"/>
          <p:nvPr/>
        </p:nvSpPr>
        <p:spPr>
          <a:xfrm>
            <a:off x="7098208" y="364987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smtClean="0">
                <a:solidFill>
                  <a:srgbClr val="000000"/>
                </a:solidFill>
                <a:cs typeface="+mn-ea"/>
              </a:rPr>
              <a:t>高</a:t>
            </a:r>
            <a:r>
              <a:rPr lang="zh-CN" altLang="en-US" sz="1100" b="1" spc="11" dirty="0">
                <a:solidFill>
                  <a:srgbClr val="000000"/>
                </a:solidFill>
                <a:cs typeface="+mn-ea"/>
              </a:rPr>
              <a:t>清摄像头</a:t>
            </a:r>
            <a:r>
              <a:rPr lang="zh-CN" altLang="en-US" sz="1100" b="1" spc="11" dirty="0" smtClean="0">
                <a:solidFill>
                  <a:srgbClr val="000000"/>
                </a:solidFill>
                <a:cs typeface="+mn-ea"/>
              </a:rPr>
              <a:t>、麦克风，若电脑</a:t>
            </a:r>
            <a:r>
              <a:rPr lang="zh-CN" altLang="en-US" sz="1100" b="1" spc="11" dirty="0">
                <a:solidFill>
                  <a:srgbClr val="000000"/>
                </a:solidFill>
                <a:cs typeface="+mn-ea"/>
              </a:rPr>
              <a:t>扬声器声音较小，可配置</a:t>
            </a:r>
            <a:r>
              <a:rPr lang="zh-CN" altLang="en-US" sz="1100" b="1" spc="11" dirty="0" smtClean="0">
                <a:solidFill>
                  <a:srgbClr val="000000"/>
                </a:solidFill>
                <a:cs typeface="+mn-ea"/>
              </a:rPr>
              <a:t>音箱</a:t>
            </a:r>
            <a:r>
              <a:rPr lang="zh-CN" altLang="en-US" dirty="0" smtClean="0"/>
              <a:t>。</a:t>
            </a:r>
            <a:r>
              <a:rPr lang="zh-CN" altLang="en-US" sz="1100" b="1" dirty="0" smtClean="0"/>
              <a:t>不</a:t>
            </a:r>
            <a:r>
              <a:rPr lang="zh-CN" altLang="en-US" sz="1100" b="1" dirty="0"/>
              <a:t>可以使用</a:t>
            </a:r>
            <a:r>
              <a:rPr lang="zh-CN" altLang="en-US" sz="1100" b="1" dirty="0" smtClean="0"/>
              <a:t>耳机，</a:t>
            </a:r>
            <a:r>
              <a:rPr lang="zh-CN" altLang="en-US" sz="1100" b="1" spc="11" dirty="0" smtClean="0">
                <a:solidFill>
                  <a:srgbClr val="000000"/>
                </a:solidFill>
                <a:cs typeface="+mn-ea"/>
              </a:rPr>
              <a:t>如果</a:t>
            </a:r>
            <a:r>
              <a:rPr lang="zh-CN" altLang="en-US" sz="1100" b="1" spc="11" dirty="0">
                <a:solidFill>
                  <a:srgbClr val="000000"/>
                </a:solidFill>
                <a:cs typeface="+mn-ea"/>
              </a:rPr>
              <a:t>电脑本身配置的摄像头、话筒效果较好，可直接使用；如果效果不理想，需要额外</a:t>
            </a:r>
            <a:r>
              <a:rPr lang="zh-CN" altLang="en-US" sz="1100" b="1" spc="11" dirty="0" smtClean="0">
                <a:solidFill>
                  <a:srgbClr val="000000"/>
                </a:solidFill>
                <a:cs typeface="+mn-ea"/>
              </a:rPr>
              <a:t>配备。</a:t>
            </a:r>
            <a:r>
              <a:rPr lang="zh-CN" altLang="en-US" sz="1100" b="1" spc="11" dirty="0">
                <a:solidFill>
                  <a:srgbClr val="000000"/>
                </a:solidFill>
                <a:cs typeface="+mn-ea"/>
              </a:rPr>
              <a:t>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81338" y="2477331"/>
            <a:ext cx="3458128" cy="307777"/>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smtClean="0">
                <a:solidFill>
                  <a:srgbClr val="C00000"/>
                </a:solidFill>
                <a:cs typeface="+mn-ea"/>
                <a:sym typeface="+mn-lt"/>
              </a:rPr>
              <a:t>主平台</a:t>
            </a:r>
            <a:r>
              <a:rPr lang="zh-CN" sz="1800" b="1" dirty="0" smtClean="0">
                <a:solidFill>
                  <a:srgbClr val="C00000"/>
                </a:solidFill>
                <a:cs typeface="+mn-ea"/>
                <a:sym typeface="+mn-lt"/>
              </a:rPr>
              <a:t>钉钉</a:t>
            </a:r>
            <a:r>
              <a:rPr lang="zh-CN" altLang="en-US" sz="1800" b="1" dirty="0" smtClean="0">
                <a:solidFill>
                  <a:srgbClr val="C00000"/>
                </a:solidFill>
                <a:cs typeface="+mn-ea"/>
                <a:sym typeface="+mn-lt"/>
              </a:rPr>
              <a:t>、备用腾讯会议</a:t>
            </a:r>
            <a:endParaRPr lang="zh-CN" sz="1800" b="1" dirty="0">
              <a:solidFill>
                <a:srgbClr val="C00000"/>
              </a:solidFill>
              <a:cs typeface="+mn-ea"/>
              <a:sym typeface="+mn-lt"/>
            </a:endParaRPr>
          </a:p>
        </p:txBody>
      </p:sp>
      <p:sp>
        <p:nvSpPr>
          <p:cNvPr id="10" name="object 13"/>
          <p:cNvSpPr txBox="1"/>
          <p:nvPr/>
        </p:nvSpPr>
        <p:spPr>
          <a:xfrm>
            <a:off x="6931533" y="2880834"/>
            <a:ext cx="4947803" cy="730969"/>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100" b="1" dirty="0">
                <a:solidFill>
                  <a:srgbClr val="000000"/>
                </a:solidFill>
                <a:cs typeface="+mn-ea"/>
                <a:sym typeface="+mn-lt"/>
              </a:rPr>
              <a:t>安装</a:t>
            </a:r>
            <a:r>
              <a:rPr lang="zh-CN" sz="1100" b="1" dirty="0" smtClean="0">
                <a:solidFill>
                  <a:srgbClr val="000000"/>
                </a:solidFill>
                <a:cs typeface="+mn-ea"/>
                <a:sym typeface="+mn-lt"/>
              </a:rPr>
              <a:t>最新版</a:t>
            </a:r>
            <a:r>
              <a:rPr lang="zh-CN" sz="1100" b="1" dirty="0">
                <a:solidFill>
                  <a:srgbClr val="000000"/>
                </a:solidFill>
                <a:cs typeface="+mn-ea"/>
                <a:sym typeface="+mn-lt"/>
              </a:rPr>
              <a:t>钉钉</a:t>
            </a:r>
            <a:r>
              <a:rPr sz="1100" b="1" dirty="0">
                <a:solidFill>
                  <a:srgbClr val="000000"/>
                </a:solidFill>
                <a:cs typeface="+mn-ea"/>
                <a:sym typeface="+mn-lt"/>
              </a:rPr>
              <a:t>。</a:t>
            </a:r>
            <a:r>
              <a:rPr lang="zh-CN" sz="1100" b="1" dirty="0">
                <a:solidFill>
                  <a:srgbClr val="000000"/>
                </a:solidFill>
                <a:cs typeface="+mn-ea"/>
                <a:sym typeface="+mn-lt"/>
              </a:rPr>
              <a:t>下载地址https://www.dingtalk.com/</a:t>
            </a:r>
          </a:p>
          <a:p>
            <a:pPr marL="0" marR="0">
              <a:lnSpc>
                <a:spcPts val="1855"/>
              </a:lnSpc>
              <a:spcBef>
                <a:spcPct val="0"/>
              </a:spcBef>
              <a:spcAft>
                <a:spcPct val="0"/>
              </a:spcAft>
            </a:pPr>
            <a:r>
              <a:rPr lang="zh-CN" sz="1100" b="1" dirty="0" smtClean="0">
                <a:solidFill>
                  <a:srgbClr val="C00000"/>
                </a:solidFill>
                <a:cs typeface="+mn-ea"/>
                <a:sym typeface="+mn-lt"/>
              </a:rPr>
              <a:t>除</a:t>
            </a:r>
            <a:r>
              <a:rPr lang="zh-CN" altLang="en-US" sz="1100" b="1" dirty="0" smtClean="0">
                <a:solidFill>
                  <a:srgbClr val="C00000"/>
                </a:solidFill>
                <a:cs typeface="+mn-ea"/>
                <a:sym typeface="+mn-lt"/>
              </a:rPr>
              <a:t>参加复试使用</a:t>
            </a:r>
            <a:r>
              <a:rPr lang="zh-CN" sz="1100" b="1" dirty="0" smtClean="0">
                <a:solidFill>
                  <a:srgbClr val="C00000"/>
                </a:solidFill>
                <a:cs typeface="+mn-ea"/>
                <a:sym typeface="+mn-lt"/>
              </a:rPr>
              <a:t>手机</a:t>
            </a:r>
            <a:r>
              <a:rPr lang="zh-CN" sz="1100" b="1" dirty="0">
                <a:solidFill>
                  <a:srgbClr val="C00000"/>
                </a:solidFill>
                <a:cs typeface="+mn-ea"/>
                <a:sym typeface="+mn-lt"/>
              </a:rPr>
              <a:t>号外，请额外准备一个钉钉账号作为第二机位</a:t>
            </a:r>
            <a:r>
              <a:rPr lang="zh-CN" sz="1100" b="1" dirty="0" smtClean="0">
                <a:solidFill>
                  <a:srgbClr val="C00000"/>
                </a:solidFill>
                <a:cs typeface="+mn-ea"/>
                <a:sym typeface="+mn-lt"/>
              </a:rPr>
              <a:t>账号</a:t>
            </a:r>
            <a:endParaRPr lang="en-US" altLang="zh-CN" sz="1100" b="1" dirty="0" smtClean="0">
              <a:solidFill>
                <a:srgbClr val="C00000"/>
              </a:solidFill>
              <a:cs typeface="+mn-ea"/>
              <a:sym typeface="+mn-lt"/>
            </a:endParaRPr>
          </a:p>
          <a:p>
            <a:pPr marL="0" marR="0">
              <a:lnSpc>
                <a:spcPts val="1855"/>
              </a:lnSpc>
              <a:spcBef>
                <a:spcPct val="0"/>
              </a:spcBef>
              <a:spcAft>
                <a:spcPct val="0"/>
              </a:spcAft>
            </a:pPr>
            <a:r>
              <a:rPr lang="zh-CN" altLang="en-US" sz="1100" b="1" dirty="0" smtClean="0">
                <a:solidFill>
                  <a:srgbClr val="000000"/>
                </a:solidFill>
                <a:cs typeface="+mn-ea"/>
                <a:sym typeface="+mn-lt"/>
              </a:rPr>
              <a:t>同时在腾讯会议官网下载</a:t>
            </a:r>
            <a:r>
              <a:rPr lang="zh-CN" altLang="en-US" sz="1100" b="1" dirty="0">
                <a:solidFill>
                  <a:srgbClr val="000000"/>
                </a:solidFill>
                <a:cs typeface="+mn-ea"/>
                <a:sym typeface="+mn-lt"/>
              </a:rPr>
              <a:t>腾讯会议</a:t>
            </a:r>
            <a:r>
              <a:rPr lang="en-US" altLang="zh-CN" sz="1100" b="1" dirty="0" smtClean="0">
                <a:solidFill>
                  <a:srgbClr val="000000"/>
                </a:solidFill>
                <a:cs typeface="+mn-ea"/>
                <a:sym typeface="+mn-lt"/>
              </a:rPr>
              <a:t>app</a:t>
            </a:r>
            <a:r>
              <a:rPr lang="zh-CN" altLang="en-US" sz="1100" b="1" dirty="0" smtClean="0">
                <a:solidFill>
                  <a:srgbClr val="000000"/>
                </a:solidFill>
                <a:cs typeface="+mn-ea"/>
                <a:sym typeface="+mn-lt"/>
              </a:rPr>
              <a:t>，待学院发布相关指令要求时再启用。</a:t>
            </a:r>
            <a:endParaRPr lang="zh-CN" sz="1100" b="1" dirty="0">
              <a:solidFill>
                <a:srgbClr val="0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smtClean="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smtClean="0">
                <a:solidFill>
                  <a:srgbClr val="000000"/>
                </a:solidFill>
                <a:cs typeface="+mn-ea"/>
                <a:sym typeface="+mn-lt"/>
              </a:rPr>
              <a:t>，</a:t>
            </a:r>
            <a:r>
              <a:rPr sz="1100" b="1" dirty="0" err="1" smtClean="0">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a:t>
            </a:r>
            <a:r>
              <a:rPr lang="zh-CN" altLang="en-US" sz="1100" b="1" spc="30" dirty="0" smtClean="0">
                <a:solidFill>
                  <a:srgbClr val="000000"/>
                </a:solidFill>
                <a:cs typeface="+mn-ea"/>
              </a:rPr>
              <a:t>、手机</a:t>
            </a:r>
            <a:r>
              <a:rPr lang="en-US" altLang="zh-CN" sz="1100" b="1" spc="30" dirty="0">
                <a:solidFill>
                  <a:srgbClr val="000000"/>
                </a:solidFill>
                <a:cs typeface="+mn-ea"/>
              </a:rPr>
              <a:t>4G/5G</a:t>
            </a:r>
            <a:r>
              <a:rPr lang="zh-CN" altLang="en-US" sz="1100" b="1" spc="30" dirty="0" smtClean="0">
                <a:solidFill>
                  <a:srgbClr val="000000"/>
                </a:solidFill>
                <a:cs typeface="+mn-ea"/>
              </a:rPr>
              <a:t>热点、</a:t>
            </a:r>
            <a:r>
              <a:rPr lang="zh-CN" altLang="en-US" sz="1100" b="1" spc="30" dirty="0">
                <a:solidFill>
                  <a:srgbClr val="000000"/>
                </a:solidFill>
                <a:cs typeface="+mn-ea"/>
              </a:rPr>
              <a:t>无线</a:t>
            </a:r>
            <a:r>
              <a:rPr lang="zh-CN" altLang="en-US" sz="1100" b="1" spc="30" dirty="0" smtClean="0">
                <a:solidFill>
                  <a:srgbClr val="000000"/>
                </a:solidFill>
                <a:cs typeface="+mn-ea"/>
              </a:rPr>
              <a:t>网络。考生</a:t>
            </a:r>
            <a:r>
              <a:rPr lang="zh-CN" altLang="en-US" sz="1100" b="1" spc="30" dirty="0">
                <a:solidFill>
                  <a:srgbClr val="000000"/>
                </a:solidFill>
                <a:cs typeface="+mn-ea"/>
              </a:rPr>
              <a:t>须在学校规定的时间参加网络面试设备及平台测试，确保设备功能</a:t>
            </a:r>
            <a:r>
              <a:rPr lang="zh-CN" altLang="en-US" sz="1100" b="1" spc="30" dirty="0" smtClean="0">
                <a:solidFill>
                  <a:srgbClr val="000000"/>
                </a:solidFill>
                <a:cs typeface="+mn-ea"/>
              </a:rPr>
              <a:t>、环境</a:t>
            </a:r>
            <a:r>
              <a:rPr lang="zh-CN" altLang="en-US" sz="1100" b="1" spc="30" dirty="0">
                <a:solidFill>
                  <a:srgbClr val="000000"/>
                </a:solidFill>
                <a:cs typeface="+mn-ea"/>
              </a:rPr>
              <a:t>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3"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4"/>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pic>
        <p:nvPicPr>
          <p:cNvPr id="3" name="图片 2"/>
          <p:cNvPicPr>
            <a:picLocks noChangeAspect="1"/>
          </p:cNvPicPr>
          <p:nvPr/>
        </p:nvPicPr>
        <p:blipFill>
          <a:blip r:embed="rId2"/>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3"/>
          <a:stretch>
            <a:fillRect/>
          </a:stretch>
        </p:blipFill>
        <p:spPr>
          <a:xfrm>
            <a:off x="5607050" y="1195070"/>
            <a:ext cx="6102350" cy="4846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400" b="1" dirty="0" err="1">
                <a:solidFill>
                  <a:srgbClr val="000000"/>
                </a:solidFill>
                <a:cs typeface="+mn-ea"/>
                <a:sym typeface="+mn-lt"/>
              </a:rPr>
              <a:t>一张桌子、一台电脑（键盘、鼠标</a:t>
            </a:r>
            <a:r>
              <a:rPr sz="1400" b="1" dirty="0">
                <a:solidFill>
                  <a:srgbClr val="000000"/>
                </a:solidFill>
                <a:cs typeface="+mn-ea"/>
                <a:sym typeface="+mn-lt"/>
              </a:rPr>
              <a:t>）；</a:t>
            </a:r>
          </a:p>
          <a:p>
            <a:pPr marL="457200" marR="0" indent="-457200" algn="just" fontAlgn="auto">
              <a:lnSpc>
                <a:spcPct val="150000"/>
              </a:lnSpc>
              <a:spcBef>
                <a:spcPts val="245"/>
              </a:spcBef>
              <a:spcAft>
                <a:spcPct val="0"/>
              </a:spcAft>
              <a:buFont typeface="+mj-lt"/>
              <a:buAutoNum type="arabicPeriod"/>
            </a:pPr>
            <a:r>
              <a:rPr lang="zh-CN" altLang="zh-CN" sz="1400" b="1" dirty="0" smtClean="0"/>
              <a:t>用报考</a:t>
            </a:r>
            <a:r>
              <a:rPr lang="zh-CN" altLang="zh-CN" sz="1400" b="1" dirty="0"/>
              <a:t>时填报的手机</a:t>
            </a:r>
            <a:r>
              <a:rPr lang="zh-CN" altLang="zh-CN" sz="1400" b="1" dirty="0" smtClean="0"/>
              <a:t>号</a:t>
            </a:r>
            <a:r>
              <a:rPr sz="1400" b="1" dirty="0" err="1" smtClean="0">
                <a:solidFill>
                  <a:srgbClr val="000000"/>
                </a:solidFill>
                <a:cs typeface="+mn-ea"/>
                <a:sym typeface="+mn-lt"/>
              </a:rPr>
              <a:t>电脑登录</a:t>
            </a:r>
            <a:r>
              <a:rPr lang="zh-CN" sz="1400" b="1" dirty="0">
                <a:solidFill>
                  <a:srgbClr val="000000"/>
                </a:solidFill>
                <a:cs typeface="+mn-ea"/>
                <a:sym typeface="+mn-lt"/>
              </a:rPr>
              <a:t>钉钉</a:t>
            </a:r>
            <a:r>
              <a:rPr lang="en-US" altLang="zh-CN" sz="1400" b="1" dirty="0">
                <a:solidFill>
                  <a:srgbClr val="000000"/>
                </a:solidFill>
                <a:cs typeface="+mn-ea"/>
                <a:sym typeface="+mn-lt"/>
              </a:rPr>
              <a:t>PC</a:t>
            </a:r>
            <a:r>
              <a:rPr lang="zh-CN" altLang="en-US" sz="1400" b="1" dirty="0" smtClean="0">
                <a:solidFill>
                  <a:srgbClr val="000000"/>
                </a:solidFill>
                <a:cs typeface="+mn-ea"/>
                <a:sym typeface="+mn-lt"/>
              </a:rPr>
              <a:t>端（</a:t>
            </a:r>
            <a:r>
              <a:rPr lang="zh-CN" altLang="zh-CN" sz="1400" b="1" dirty="0"/>
              <a:t>若原报考手机号已不能使用，需向报考</a:t>
            </a:r>
            <a:r>
              <a:rPr lang="zh-CN" altLang="zh-CN" sz="1400" b="1" dirty="0" smtClean="0"/>
              <a:t>学院申请</a:t>
            </a:r>
            <a:r>
              <a:rPr lang="zh-CN" altLang="zh-CN" sz="1400" b="1" dirty="0"/>
              <a:t>更换手机</a:t>
            </a:r>
            <a:r>
              <a:rPr lang="zh-CN" altLang="zh-CN" sz="1400" b="1" dirty="0" smtClean="0"/>
              <a:t>号</a:t>
            </a:r>
            <a:r>
              <a:rPr lang="zh-CN" altLang="en-US" sz="1400" b="1" dirty="0" smtClean="0">
                <a:solidFill>
                  <a:srgbClr val="000000"/>
                </a:solidFill>
                <a:cs typeface="+mn-ea"/>
                <a:sym typeface="+mn-lt"/>
              </a:rPr>
              <a:t>）</a:t>
            </a:r>
            <a:r>
              <a:rPr sz="1400" b="1" dirty="0" smtClean="0">
                <a:solidFill>
                  <a:srgbClr val="000000"/>
                </a:solidFill>
                <a:cs typeface="+mn-ea"/>
                <a:sym typeface="+mn-lt"/>
              </a:rPr>
              <a:t>；</a:t>
            </a:r>
            <a:endParaRPr lang="en-US" sz="1400" b="1" dirty="0" smtClean="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dirty="0"/>
              <a:t>考生登录两个机位后，立即将备注修改为“考生编号后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一机位”、“考生编号后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二</a:t>
            </a:r>
            <a:r>
              <a:rPr lang="zh-CN" altLang="en-US" sz="1400" b="1" dirty="0" smtClean="0"/>
              <a:t>机位”，如</a:t>
            </a:r>
            <a:r>
              <a:rPr lang="zh-CN" altLang="en-US" sz="1400" b="1" dirty="0"/>
              <a:t>：“</a:t>
            </a:r>
            <a:r>
              <a:rPr lang="en-US" altLang="zh-CN" sz="1400" b="1" dirty="0"/>
              <a:t>123456+</a:t>
            </a:r>
            <a:r>
              <a:rPr lang="zh-CN" altLang="en-US" sz="1400" b="1" dirty="0"/>
              <a:t>张三</a:t>
            </a:r>
            <a:r>
              <a:rPr lang="en-US" altLang="zh-CN" sz="1400" b="1" dirty="0"/>
              <a:t>+</a:t>
            </a:r>
            <a:r>
              <a:rPr lang="zh-CN" altLang="en-US" sz="1400" b="1" dirty="0"/>
              <a:t>一机位”、“</a:t>
            </a:r>
            <a:r>
              <a:rPr lang="en-US" altLang="zh-CN" sz="1400" b="1" dirty="0"/>
              <a:t>123456+</a:t>
            </a:r>
            <a:r>
              <a:rPr lang="zh-CN" altLang="en-US" sz="1400" b="1" dirty="0"/>
              <a:t>张三</a:t>
            </a:r>
            <a:r>
              <a:rPr lang="en-US" altLang="zh-CN" sz="1400" b="1" dirty="0"/>
              <a:t>+</a:t>
            </a:r>
            <a:r>
              <a:rPr lang="zh-CN" altLang="en-US" sz="1400" b="1" dirty="0"/>
              <a:t>二机位”</a:t>
            </a:r>
            <a:endParaRPr lang="zh-CN" altLang="en-US" sz="1400" b="1" dirty="0">
              <a:sym typeface="+mn-lt"/>
            </a:endParaRPr>
          </a:p>
          <a:p>
            <a:pPr marL="457200" marR="0" indent="-457200" algn="just" fontAlgn="auto">
              <a:lnSpc>
                <a:spcPct val="150000"/>
              </a:lnSpc>
              <a:spcBef>
                <a:spcPts val="245"/>
              </a:spcBef>
              <a:spcAft>
                <a:spcPct val="0"/>
              </a:spcAft>
              <a:buFont typeface="+mj-lt"/>
              <a:buAutoNum type="arabicPeriod"/>
            </a:pPr>
            <a:r>
              <a:rPr sz="1400" b="1" dirty="0" err="1" smtClean="0">
                <a:solidFill>
                  <a:srgbClr val="000000"/>
                </a:solidFill>
                <a:cs typeface="+mn-ea"/>
                <a:sym typeface="+mn-lt"/>
              </a:rPr>
              <a:t>摄像头</a:t>
            </a:r>
            <a:r>
              <a:rPr lang="zh-CN" altLang="en-US" sz="1400" b="1" dirty="0"/>
              <a:t>正面拍摄，放置在距离本人</a:t>
            </a:r>
            <a:r>
              <a:rPr lang="en-US" altLang="zh-CN" sz="1400" b="1" dirty="0"/>
              <a:t>30cm</a:t>
            </a:r>
            <a:r>
              <a:rPr lang="zh-CN" altLang="en-US" sz="1400" b="1" dirty="0"/>
              <a:t>处，完整拍摄到考生</a:t>
            </a:r>
            <a:r>
              <a:rPr lang="zh-CN" altLang="en-US" sz="1400" b="1" dirty="0" smtClean="0"/>
              <a:t>双手及胸部以上</a:t>
            </a:r>
            <a:r>
              <a:rPr sz="1400" b="1" dirty="0" smtClean="0">
                <a:sym typeface="+mn-lt"/>
              </a:rPr>
              <a:t>，</a:t>
            </a:r>
            <a:r>
              <a:rPr lang="zh-CN" altLang="en-US" sz="1400" b="1" dirty="0" smtClean="0">
                <a:sym typeface="+mn-lt"/>
              </a:rPr>
              <a:t>考核</a:t>
            </a:r>
            <a:r>
              <a:rPr sz="1400" b="1" dirty="0" err="1" smtClean="0">
                <a:sym typeface="+mn-lt"/>
              </a:rPr>
              <a:t>过程中全程开启</a:t>
            </a:r>
            <a:r>
              <a:rPr sz="1400" b="1" dirty="0">
                <a:sym typeface="+mn-lt"/>
              </a:rPr>
              <a:t>；</a:t>
            </a:r>
          </a:p>
          <a:p>
            <a:pPr marL="457200" marR="0" indent="-457200" algn="just" fontAlgn="auto">
              <a:lnSpc>
                <a:spcPct val="150000"/>
              </a:lnSpc>
              <a:spcBef>
                <a:spcPts val="245"/>
              </a:spcBef>
              <a:spcAft>
                <a:spcPct val="0"/>
              </a:spcAft>
              <a:buFont typeface="+mj-lt"/>
              <a:buAutoNum type="arabicPeriod"/>
            </a:pPr>
            <a:r>
              <a:rPr lang="zh-CN" altLang="en-US" sz="1400" b="1" spc="13" dirty="0" smtClean="0">
                <a:solidFill>
                  <a:srgbClr val="000000"/>
                </a:solidFill>
                <a:cs typeface="+mn-ea"/>
                <a:sym typeface="+mn-lt"/>
              </a:rPr>
              <a:t>考核</a:t>
            </a:r>
            <a:r>
              <a:rPr sz="1400" b="1" spc="13" dirty="0" err="1" smtClean="0">
                <a:solidFill>
                  <a:srgbClr val="000000"/>
                </a:solidFill>
                <a:cs typeface="+mn-ea"/>
                <a:sym typeface="+mn-lt"/>
              </a:rPr>
              <a:t>过程中</a:t>
            </a:r>
            <a:r>
              <a:rPr sz="1400" b="1" spc="13" dirty="0" err="1">
                <a:solidFill>
                  <a:srgbClr val="000000"/>
                </a:solidFill>
                <a:cs typeface="+mn-ea"/>
                <a:sym typeface="+mn-lt"/>
              </a:rPr>
              <a:t>，设备除</a:t>
            </a:r>
            <a:r>
              <a:rPr lang="zh-CN" sz="1400" b="1" spc="13" dirty="0">
                <a:solidFill>
                  <a:srgbClr val="000000"/>
                </a:solidFill>
                <a:cs typeface="+mn-ea"/>
                <a:sym typeface="+mn-lt"/>
              </a:rPr>
              <a:t>钉钉</a:t>
            </a:r>
            <a:r>
              <a:rPr lang="en-US" altLang="zh-CN" sz="1400" b="1" spc="13" dirty="0">
                <a:solidFill>
                  <a:srgbClr val="000000"/>
                </a:solidFill>
                <a:cs typeface="+mn-ea"/>
                <a:sym typeface="+mn-lt"/>
              </a:rPr>
              <a:t>PC</a:t>
            </a:r>
            <a:r>
              <a:rPr lang="zh-CN" altLang="en-US" sz="1400" b="1" spc="13" dirty="0">
                <a:solidFill>
                  <a:srgbClr val="000000"/>
                </a:solidFill>
                <a:cs typeface="+mn-ea"/>
                <a:sym typeface="+mn-lt"/>
              </a:rPr>
              <a:t>端外</a:t>
            </a:r>
            <a:r>
              <a:rPr sz="1400" b="1" spc="13" dirty="0">
                <a:solidFill>
                  <a:srgbClr val="000000"/>
                </a:solidFill>
                <a:cs typeface="+mn-ea"/>
                <a:sym typeface="+mn-lt"/>
              </a:rPr>
              <a:t>，</a:t>
            </a:r>
            <a:r>
              <a:rPr sz="1400" b="1" spc="13" dirty="0" err="1">
                <a:solidFill>
                  <a:srgbClr val="000000"/>
                </a:solidFill>
                <a:cs typeface="+mn-ea"/>
                <a:sym typeface="+mn-lt"/>
              </a:rPr>
              <a:t>不允许再运行其</a:t>
            </a:r>
            <a:r>
              <a:rPr sz="1400" b="1" dirty="0" err="1">
                <a:solidFill>
                  <a:srgbClr val="000000"/>
                </a:solidFill>
                <a:cs typeface="+mn-ea"/>
                <a:sym typeface="+mn-lt"/>
              </a:rPr>
              <a:t>他网页或软件；</a:t>
            </a:r>
            <a:r>
              <a:rPr sz="1400" b="1" dirty="0" err="1" smtClean="0">
                <a:solidFill>
                  <a:srgbClr val="000000"/>
                </a:solidFill>
                <a:cs typeface="+mn-ea"/>
                <a:sym typeface="+mn-lt"/>
              </a:rPr>
              <a:t>保证</a:t>
            </a:r>
            <a:r>
              <a:rPr lang="zh-CN" altLang="en-US" sz="1400" b="1" dirty="0" smtClean="0">
                <a:solidFill>
                  <a:srgbClr val="000000"/>
                </a:solidFill>
                <a:cs typeface="+mn-ea"/>
                <a:sym typeface="+mn-lt"/>
              </a:rPr>
              <a:t>考核</a:t>
            </a:r>
            <a:r>
              <a:rPr sz="1400" b="1" dirty="0" err="1" smtClean="0">
                <a:solidFill>
                  <a:srgbClr val="000000"/>
                </a:solidFill>
                <a:cs typeface="+mn-ea"/>
                <a:sym typeface="+mn-lt"/>
              </a:rPr>
              <a:t>过程不因干扰中断</a:t>
            </a:r>
            <a:r>
              <a:rPr sz="1400" b="1" dirty="0">
                <a:solidFill>
                  <a:srgbClr val="000000"/>
                </a:solidFill>
                <a:cs typeface="+mn-ea"/>
                <a:sym typeface="+mn-lt"/>
              </a:rPr>
              <a:t>；</a:t>
            </a:r>
            <a:endParaRPr lang="en-US" altLang="zh-CN" sz="14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spc="14" dirty="0">
                <a:solidFill>
                  <a:srgbClr val="C00000"/>
                </a:solidFill>
                <a:cs typeface="+mn-ea"/>
                <a:sym typeface="+mn-lt"/>
              </a:rPr>
              <a:t>桌面放置</a:t>
            </a:r>
            <a:r>
              <a:rPr lang="zh-CN" altLang="en-US" sz="1400" b="1" spc="14" dirty="0" smtClean="0">
                <a:solidFill>
                  <a:srgbClr val="C00000"/>
                </a:solidFill>
                <a:cs typeface="+mn-ea"/>
                <a:sym typeface="+mn-lt"/>
              </a:rPr>
              <a:t>身份证。闭卷考试时考生需提前下载我校答题纸（使用</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纸打印，每个科目可携带</a:t>
            </a:r>
            <a:r>
              <a:rPr lang="en-US" altLang="zh-CN" sz="1400" b="1" spc="14" dirty="0" smtClean="0">
                <a:solidFill>
                  <a:srgbClr val="C00000"/>
                </a:solidFill>
                <a:cs typeface="+mn-ea"/>
                <a:sym typeface="+mn-lt"/>
              </a:rPr>
              <a:t>4</a:t>
            </a:r>
            <a:r>
              <a:rPr lang="zh-CN" altLang="en-US" sz="1400" b="1" spc="14" dirty="0" smtClean="0">
                <a:solidFill>
                  <a:srgbClr val="C00000"/>
                </a:solidFill>
                <a:cs typeface="+mn-ea"/>
                <a:sym typeface="+mn-lt"/>
              </a:rPr>
              <a:t>张答题纸、</a:t>
            </a:r>
            <a:r>
              <a:rPr lang="en-US" altLang="zh-CN" sz="1400" b="1" spc="14" dirty="0" smtClean="0">
                <a:solidFill>
                  <a:srgbClr val="C00000"/>
                </a:solidFill>
                <a:cs typeface="+mn-ea"/>
                <a:sym typeface="+mn-lt"/>
              </a:rPr>
              <a:t>2</a:t>
            </a:r>
            <a:r>
              <a:rPr lang="zh-CN" altLang="en-US" sz="1400" b="1" spc="14" dirty="0" smtClean="0">
                <a:solidFill>
                  <a:srgbClr val="C00000"/>
                </a:solidFill>
                <a:cs typeface="+mn-ea"/>
                <a:sym typeface="+mn-lt"/>
              </a:rPr>
              <a:t>张</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空白草稿纸）</a:t>
            </a:r>
            <a:endParaRPr lang="en-US" altLang="zh-CN" sz="1400" b="1" spc="14" dirty="0" smtClean="0">
              <a:solidFill>
                <a:srgbClr val="C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a:t>
            </a:r>
            <a:r>
              <a:rPr lang="zh-CN" altLang="en-US" sz="1600" dirty="0" smtClean="0">
                <a:latin typeface="+mn-lt"/>
                <a:ea typeface="+mn-ea"/>
                <a:cs typeface="+mn-ea"/>
              </a:rPr>
              <a:t>本人</a:t>
            </a:r>
            <a:r>
              <a:rPr lang="en-US" altLang="zh-CN" sz="1600" dirty="0" smtClean="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smtClean="0">
                <a:solidFill>
                  <a:srgbClr val="C00000"/>
                </a:solidFill>
                <a:latin typeface="+mn-lt"/>
                <a:ea typeface="+mn-ea"/>
                <a:cs typeface="+mn-ea"/>
                <a:sym typeface="+mn-lt"/>
              </a:rPr>
              <a:t>用非一机位使用手机</a:t>
            </a:r>
            <a:r>
              <a:rPr lang="zh-CN" altLang="en-US" sz="1600" dirty="0">
                <a:solidFill>
                  <a:srgbClr val="C00000"/>
                </a:solidFill>
                <a:latin typeface="+mn-lt"/>
                <a:ea typeface="+mn-ea"/>
                <a:cs typeface="+mn-ea"/>
                <a:sym typeface="+mn-lt"/>
              </a:rPr>
              <a:t>号登录钉钉</a:t>
            </a:r>
            <a:r>
              <a:rPr lang="en-US" altLang="zh-CN" sz="1600" dirty="0">
                <a:solidFill>
                  <a:srgbClr val="C00000"/>
                </a:solidFill>
                <a:latin typeface="+mn-lt"/>
                <a:ea typeface="+mn-ea"/>
                <a:cs typeface="+mn-ea"/>
                <a:sym typeface="+mn-lt"/>
              </a:rPr>
              <a:t>APP</a:t>
            </a:r>
            <a:r>
              <a:rPr lang="zh-CN" altLang="en-US" sz="1600" dirty="0" smtClean="0">
                <a:solidFill>
                  <a:srgbClr val="C00000"/>
                </a:solidFill>
                <a:latin typeface="+mn-lt"/>
                <a:ea typeface="+mn-ea"/>
                <a:cs typeface="+mn-ea"/>
                <a:sym typeface="+mn-lt"/>
              </a:rPr>
              <a:t>。</a:t>
            </a:r>
            <a:endParaRPr lang="en-US" altLang="zh-CN" sz="1600" dirty="0" smtClean="0">
              <a:solidFill>
                <a:srgbClr val="C00000"/>
              </a:solidFill>
              <a:latin typeface="+mn-lt"/>
              <a:ea typeface="+mn-ea"/>
              <a:cs typeface="+mn-ea"/>
              <a:sym typeface="+mn-lt"/>
            </a:endParaRPr>
          </a:p>
          <a:p>
            <a:r>
              <a:rPr lang="zh-CN" altLang="en-US" sz="1600" dirty="0" smtClean="0">
                <a:latin typeface="+mn-lt"/>
                <a:ea typeface="+mn-ea"/>
                <a:cs typeface="+mn-ea"/>
                <a:sym typeface="+mn-lt"/>
              </a:rPr>
              <a:t>考核</a:t>
            </a:r>
            <a:r>
              <a:rPr sz="1600" dirty="0" err="1" smtClean="0">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a:t>
            </a:r>
            <a:r>
              <a:rPr sz="1600" dirty="0" err="1" smtClean="0">
                <a:latin typeface="+mn-lt"/>
                <a:ea typeface="+mn-ea"/>
                <a:cs typeface="+mn-ea"/>
                <a:sym typeface="+mn-lt"/>
              </a:rPr>
              <a:t>保证</a:t>
            </a:r>
            <a:r>
              <a:rPr lang="zh-CN" altLang="en-US" sz="1600" dirty="0" smtClean="0">
                <a:latin typeface="+mn-lt"/>
                <a:ea typeface="+mn-ea"/>
                <a:cs typeface="+mn-ea"/>
                <a:sym typeface="+mn-lt"/>
              </a:rPr>
              <a:t>考核</a:t>
            </a:r>
            <a:r>
              <a:rPr sz="1600" dirty="0" err="1" smtClean="0">
                <a:latin typeface="+mn-lt"/>
                <a:ea typeface="+mn-ea"/>
                <a:cs typeface="+mn-ea"/>
                <a:sym typeface="+mn-lt"/>
              </a:rPr>
              <a:t>过程不因干扰中断</a:t>
            </a:r>
            <a:r>
              <a:rPr sz="1600" dirty="0" smtClean="0">
                <a:latin typeface="+mn-lt"/>
                <a:ea typeface="+mn-ea"/>
                <a:cs typeface="+mn-ea"/>
                <a:sym typeface="+mn-lt"/>
              </a:rPr>
              <a:t>。</a:t>
            </a:r>
            <a:r>
              <a:rPr lang="zh-CN" altLang="en-US" sz="1600" dirty="0">
                <a:latin typeface="+mn-lt"/>
                <a:ea typeface="+mn-ea"/>
                <a:cs typeface="+mn-ea"/>
              </a:rPr>
              <a:t>将手机屏幕锁定设置成</a:t>
            </a:r>
            <a:r>
              <a:rPr lang="zh-CN" altLang="en-US" sz="1600" dirty="0" smtClean="0">
                <a:latin typeface="+mn-lt"/>
                <a:ea typeface="+mn-ea"/>
                <a:cs typeface="+mn-ea"/>
              </a:rPr>
              <a:t>“永不”，</a:t>
            </a:r>
            <a:r>
              <a:rPr lang="zh-CN" altLang="en-US" sz="1600" dirty="0" smtClean="0">
                <a:latin typeface="+mn-lt"/>
                <a:ea typeface="+mn-ea"/>
                <a:cs typeface="+mn-ea"/>
                <a:sym typeface="+mn-lt"/>
              </a:rPr>
              <a:t>如</a:t>
            </a:r>
            <a:r>
              <a:rPr lang="zh-CN" altLang="en-US" sz="1600" dirty="0">
                <a:latin typeface="+mn-lt"/>
                <a:ea typeface="+mn-ea"/>
                <a:cs typeface="+mn-ea"/>
                <a:sym typeface="+mn-lt"/>
              </a:rPr>
              <a:t>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p>
          <a:p>
            <a:r>
              <a:rPr lang="zh-CN" altLang="en-US" sz="1600" dirty="0">
                <a:solidFill>
                  <a:srgbClr val="C00000"/>
                </a:solidFill>
                <a:latin typeface="+mn-lt"/>
                <a:ea typeface="+mn-ea"/>
                <a:cs typeface="+mn-ea"/>
                <a:sym typeface="+mn-lt"/>
              </a:rPr>
              <a:t>第二机位通过口令</a:t>
            </a:r>
            <a:r>
              <a:rPr lang="zh-CN" altLang="en-US" sz="1600" dirty="0" smtClean="0">
                <a:solidFill>
                  <a:srgbClr val="C00000"/>
                </a:solidFill>
                <a:latin typeface="+mn-lt"/>
                <a:ea typeface="+mn-ea"/>
                <a:cs typeface="+mn-ea"/>
                <a:sym typeface="+mn-lt"/>
              </a:rPr>
              <a:t>加入会议后点击静</a:t>
            </a:r>
            <a:r>
              <a:rPr lang="zh-CN" altLang="en-US" sz="1600" dirty="0">
                <a:solidFill>
                  <a:srgbClr val="C00000"/>
                </a:solidFill>
                <a:latin typeface="+mn-lt"/>
                <a:ea typeface="+mn-ea"/>
                <a:cs typeface="+mn-ea"/>
                <a:sym typeface="+mn-lt"/>
              </a:rPr>
              <a:t>音并关闭扬声器。</a:t>
            </a: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smtClean="0">
                <a:solidFill>
                  <a:srgbClr val="C00000"/>
                </a:solidFill>
                <a:cs typeface="+mn-ea"/>
                <a:sym typeface="+mn-lt"/>
              </a:rPr>
              <a:t>不</a:t>
            </a:r>
            <a:r>
              <a:rPr lang="zh-CN" altLang="en-US" sz="1600" b="1" spc="72" dirty="0">
                <a:solidFill>
                  <a:srgbClr val="C00000"/>
                </a:solidFill>
                <a:cs typeface="+mn-ea"/>
                <a:sym typeface="+mn-lt"/>
              </a:rPr>
              <a:t>允许过度修饰仪容，</a:t>
            </a:r>
            <a:r>
              <a:rPr lang="zh-CN" altLang="en-US" sz="1600" b="1" spc="72" dirty="0" smtClean="0">
                <a:solidFill>
                  <a:srgbClr val="C00000"/>
                </a:solidFill>
                <a:cs typeface="+mn-ea"/>
                <a:sym typeface="+mn-lt"/>
              </a:rPr>
              <a:t>严禁</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过程</a:t>
            </a:r>
            <a:r>
              <a:rPr lang="zh-CN" altLang="en-US" sz="1600" b="1" spc="72" dirty="0">
                <a:solidFill>
                  <a:srgbClr val="C00000"/>
                </a:solidFill>
                <a:cs typeface="+mn-ea"/>
                <a:sym typeface="+mn-lt"/>
              </a:rPr>
              <a:t>中遮挡耳部</a:t>
            </a:r>
            <a:r>
              <a:rPr lang="zh-CN" altLang="en-US" sz="1600" b="1" spc="72" dirty="0" smtClean="0">
                <a:solidFill>
                  <a:srgbClr val="C00000"/>
                </a:solidFill>
                <a:cs typeface="+mn-ea"/>
                <a:sym typeface="+mn-lt"/>
              </a:rPr>
              <a:t>，</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开始</a:t>
            </a:r>
            <a:r>
              <a:rPr lang="zh-CN" altLang="en-US" sz="1600" b="1" spc="72" dirty="0">
                <a:solidFill>
                  <a:srgbClr val="C00000"/>
                </a:solidFill>
                <a:cs typeface="+mn-ea"/>
                <a:sym typeface="+mn-lt"/>
              </a:rPr>
              <a:t>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a:t>
            </a:r>
            <a:r>
              <a:rPr lang="zh-CN" altLang="en-US" sz="1600" b="1" dirty="0" smtClean="0">
                <a:solidFill>
                  <a:schemeClr val="tx1">
                    <a:lumMod val="95000"/>
                    <a:lumOff val="5000"/>
                  </a:schemeClr>
                </a:solidFill>
                <a:cs typeface="+mn-ea"/>
                <a:sym typeface="+mn-lt"/>
              </a:rPr>
              <a:t>佩戴耳机、墨镜</a:t>
            </a:r>
            <a:r>
              <a:rPr lang="zh-CN" altLang="en-US" sz="1600" b="1" dirty="0">
                <a:solidFill>
                  <a:schemeClr val="tx1">
                    <a:lumMod val="95000"/>
                    <a:lumOff val="5000"/>
                  </a:schemeClr>
                </a:solidFill>
                <a:cs typeface="+mn-ea"/>
                <a:sym typeface="+mn-lt"/>
              </a:rPr>
              <a:t>、口罩；</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a:t>
            </a:r>
            <a:r>
              <a:rPr lang="zh-CN" altLang="en-US" sz="1600" b="1" dirty="0" smtClean="0">
                <a:solidFill>
                  <a:schemeClr val="tx1">
                    <a:lumMod val="95000"/>
                    <a:lumOff val="5000"/>
                  </a:schemeClr>
                </a:solidFill>
                <a:cs typeface="+mn-ea"/>
                <a:sym typeface="+mn-lt"/>
              </a:rPr>
              <a:t>约</a:t>
            </a:r>
            <a:r>
              <a:rPr lang="en-US" altLang="zh-CN" sz="1600" b="1" dirty="0" smtClean="0">
                <a:solidFill>
                  <a:schemeClr val="tx1">
                    <a:lumMod val="95000"/>
                    <a:lumOff val="5000"/>
                  </a:schemeClr>
                </a:solidFill>
                <a:cs typeface="+mn-ea"/>
                <a:sym typeface="+mn-lt"/>
              </a:rPr>
              <a:t>30</a:t>
            </a:r>
            <a:r>
              <a:rPr lang="zh-CN" altLang="en-US" sz="1600" b="1" dirty="0" smtClean="0">
                <a:solidFill>
                  <a:schemeClr val="tx1">
                    <a:lumMod val="95000"/>
                    <a:lumOff val="5000"/>
                  </a:schemeClr>
                </a:solidFill>
                <a:cs typeface="+mn-ea"/>
                <a:sym typeface="+mn-lt"/>
              </a:rPr>
              <a:t>厘米</a:t>
            </a:r>
            <a:r>
              <a:rPr lang="zh-CN" altLang="en-US" sz="1600" b="1" dirty="0">
                <a:solidFill>
                  <a:schemeClr val="tx1">
                    <a:lumMod val="95000"/>
                    <a:lumOff val="5000"/>
                  </a:schemeClr>
                </a:solidFill>
                <a:cs typeface="+mn-ea"/>
                <a:sym typeface="+mn-lt"/>
              </a:rPr>
              <a:t>；</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r>
              <a:rPr lang="zh-CN" altLang="en-US" sz="1600" b="1" dirty="0" smtClean="0">
                <a:solidFill>
                  <a:schemeClr val="tx1">
                    <a:lumMod val="95000"/>
                    <a:lumOff val="5000"/>
                  </a:schemeClr>
                </a:solidFill>
                <a:cs typeface="+mn-ea"/>
                <a:sym typeface="+mn-lt"/>
              </a:rPr>
              <a:t>。</a:t>
            </a:r>
            <a:endParaRPr lang="en-US" altLang="zh-CN" sz="1600" b="1" dirty="0" smtClean="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a:t>
            </a:r>
            <a:r>
              <a:rPr lang="zh-CN" altLang="en-US" sz="1600" b="1" dirty="0" smtClean="0"/>
              <a:t>场所</a:t>
            </a:r>
            <a:r>
              <a:rPr lang="zh-CN" altLang="en-US" sz="1600" b="1" dirty="0"/>
              <a:t>考生座位</a:t>
            </a:r>
            <a:r>
              <a:rPr lang="en-US" altLang="zh-CN" sz="1600" b="1" dirty="0"/>
              <a:t>1.5m</a:t>
            </a:r>
            <a:r>
              <a:rPr lang="zh-CN" altLang="en-US" sz="1600" b="1" dirty="0"/>
              <a:t>范围内不得存放任何书刊、报纸、</a:t>
            </a:r>
            <a:r>
              <a:rPr lang="zh-CN" altLang="en-US" sz="1600" b="1" dirty="0" smtClean="0"/>
              <a:t>资料等。</a:t>
            </a:r>
            <a:endParaRPr lang="en-US" altLang="zh-CN" sz="1600" b="1" dirty="0" smtClean="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smtClean="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smtClean="0">
                <a:solidFill>
                  <a:srgbClr val="FF0000"/>
                </a:solidFill>
                <a:latin typeface="+mn-lt"/>
                <a:ea typeface="+mn-ea"/>
                <a:cs typeface="+mn-ea"/>
                <a:sym typeface="+mn-lt"/>
              </a:rPr>
              <a:t>一、笔试全过程分解步骤说明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2.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3.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3470</Words>
  <Application>Microsoft Office PowerPoint</Application>
  <PresentationFormat>自定义</PresentationFormat>
  <Paragraphs>225</Paragraphs>
  <Slides>33</Slides>
  <Notes>0</Notes>
  <HiddenSlides>0</HiddenSlides>
  <MMClips>0</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webwppDefTheme</vt:lpstr>
      <vt:lpstr>Office 主题​​</vt:lpstr>
      <vt:lpstr>PowerPoint 演示文稿</vt:lpstr>
      <vt:lpstr>普通招考博士研究生考试考场规则</vt:lpstr>
      <vt:lpstr>普通招考博士研究生考试考场规则</vt:lpstr>
      <vt:lpstr>博士研究生诚信应试承诺书</vt:lpstr>
      <vt:lpstr>设备准备</vt:lpstr>
      <vt:lpstr>环境准备</vt:lpstr>
      <vt:lpstr>环境准备</vt:lpstr>
      <vt:lpstr>环境准备</vt:lpstr>
      <vt:lpstr>PowerPoint 演示文稿</vt:lpstr>
      <vt:lpstr>1、笔试流程图解</vt:lpstr>
      <vt:lpstr>2、笔试全过程分解步骤说明 </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PowerPoint 演示文稿</vt:lpstr>
      <vt:lpstr>PowerPoint 演示文稿</vt:lpstr>
      <vt:lpstr>1、复试流程图解</vt:lpstr>
      <vt:lpstr>2、复试全过程分解步骤说明</vt:lpstr>
      <vt:lpstr>2、复试全过程分解步骤说明</vt:lpstr>
      <vt:lpstr>2、复试全过程分解步骤说明</vt:lpstr>
      <vt:lpstr>2、复试全过程分解步骤说明</vt:lpstr>
      <vt:lpstr>3、备用平台：腾讯会议</vt:lpstr>
      <vt:lpstr>3、备用平台：腾讯会议</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研招办</cp:lastModifiedBy>
  <cp:revision>77</cp:revision>
  <dcterms:created xsi:type="dcterms:W3CDTF">2020-06-10T07:32:00Z</dcterms:created>
  <dcterms:modified xsi:type="dcterms:W3CDTF">2021-01-08T13:00:47Z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