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sldIdLst>
    <p:sldId id="261" r:id="rId4"/>
    <p:sldId id="264" r:id="rId5"/>
    <p:sldId id="293" r:id="rId6"/>
    <p:sldId id="292" r:id="rId7"/>
    <p:sldId id="280" r:id="rId8"/>
    <p:sldId id="294" r:id="rId9"/>
    <p:sldId id="295" r:id="rId10"/>
    <p:sldId id="281" r:id="rId11"/>
    <p:sldId id="297" r:id="rId12"/>
    <p:sldId id="298" r:id="rId13"/>
    <p:sldId id="299" r:id="rId14"/>
    <p:sldId id="300" r:id="rId15"/>
    <p:sldId id="301" r:id="rId16"/>
    <p:sldId id="303" r:id="rId17"/>
    <p:sldId id="302" r:id="rId18"/>
    <p:sldId id="304" r:id="rId19"/>
    <p:sldId id="305" r:id="rId20"/>
    <p:sldId id="307" r:id="rId21"/>
    <p:sldId id="306" r:id="rId22"/>
    <p:sldId id="308" r:id="rId23"/>
    <p:sldId id="309" r:id="rId24"/>
    <p:sldId id="310" r:id="rId25"/>
    <p:sldId id="311" r:id="rId26"/>
    <p:sldId id="312" r:id="rId27"/>
    <p:sldId id="287" r:id="rId28"/>
    <p:sldId id="313" r:id="rId29"/>
    <p:sldId id="289" r:id="rId30"/>
    <p:sldId id="27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45A"/>
    <a:srgbClr val="669A79"/>
    <a:srgbClr val="446851"/>
    <a:srgbClr val="67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66" d="100"/>
          <a:sy n="66" d="100"/>
        </p:scale>
        <p:origin x="167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2858105" cy="1707439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1186" y="4769255"/>
            <a:ext cx="3080814" cy="2088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5163760" cy="3084843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635" y="3083814"/>
            <a:ext cx="5566130" cy="3773751"/>
          </a:xfrm>
          <a:prstGeom prst="rect">
            <a:avLst/>
          </a:prstGeom>
        </p:spPr>
      </p:pic>
      <p:pic>
        <p:nvPicPr>
          <p:cNvPr id="11" name="稻壳儿搜索;幻雨工作室_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2858105" cy="1707439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1186" y="4769255"/>
            <a:ext cx="3080814" cy="2088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5163760" cy="3084843"/>
          </a:xfrm>
          <a:prstGeom prst="rect">
            <a:avLst/>
          </a:prstGeom>
        </p:spPr>
      </p:pic>
      <p:pic>
        <p:nvPicPr>
          <p:cNvPr id="10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635" y="3083814"/>
            <a:ext cx="5566130" cy="3773751"/>
          </a:xfrm>
          <a:prstGeom prst="rect">
            <a:avLst/>
          </a:prstGeom>
        </p:spPr>
      </p:pic>
      <p:pic>
        <p:nvPicPr>
          <p:cNvPr id="11" name="稻壳儿搜索;幻雨工作室_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hyperlink" Target="http://cwcwx.fjmu.edu.c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稻壳儿搜索;幻雨工作室_1"/>
          <p:cNvSpPr txBox="1"/>
          <p:nvPr/>
        </p:nvSpPr>
        <p:spPr>
          <a:xfrm>
            <a:off x="1473835" y="2173605"/>
            <a:ext cx="92443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</a:t>
            </a:r>
            <a:r>
              <a:rPr lang="en-US" altLang="zh-CN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年全日制博士</a:t>
            </a:r>
            <a:endParaRPr lang="zh-CN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网络报名操作手册</a:t>
            </a:r>
            <a:endParaRPr 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搜索;幻雨工作室_5"/>
          <p:cNvSpPr/>
          <p:nvPr/>
        </p:nvSpPr>
        <p:spPr>
          <a:xfrm flipH="1">
            <a:off x="3895649" y="4574748"/>
            <a:ext cx="440070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C745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福建医科大学研招办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4C745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555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2.</a:t>
            </a:r>
            <a:r>
              <a:rPr lang="zh-CN" altLang="en-US" sz="2800" dirty="0">
                <a:sym typeface="+mn-ea"/>
              </a:rPr>
              <a:t>学习工作经历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按实际情况填写从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高中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以来</a:t>
            </a:r>
            <a:r>
              <a:rPr lang="zh-CN" altLang="en-US" sz="2800">
                <a:sym typeface="+mn-ea"/>
              </a:rPr>
              <a:t>的学习工作经历</a:t>
            </a:r>
            <a:r>
              <a:rPr lang="zh-CN" altLang="zh-CN" sz="2800" dirty="0">
                <a:sym typeface="+mn-ea"/>
              </a:rPr>
              <a:t>，</a:t>
            </a:r>
            <a:endParaRPr lang="zh-CN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zh-CN" sz="2800" dirty="0">
                <a:sym typeface="+mn-ea"/>
              </a:rPr>
              <a:t>进入奖励处分。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545" y="2856230"/>
            <a:ext cx="9640570" cy="2724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3.</a:t>
            </a:r>
            <a:r>
              <a:rPr lang="zh-CN" altLang="en-US" sz="2800" dirty="0">
                <a:sym typeface="+mn-ea"/>
              </a:rPr>
              <a:t>奖励处分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奖励处分</a:t>
            </a:r>
            <a:r>
              <a:rPr lang="zh-CN" altLang="zh-CN" sz="2800" dirty="0">
                <a:sym typeface="+mn-ea"/>
              </a:rPr>
              <a:t>，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ym typeface="+mn-ea"/>
              </a:rPr>
              <a:t>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sym typeface="+mn-ea"/>
              </a:rPr>
              <a:t>前五条数据</a:t>
            </a:r>
            <a:r>
              <a:rPr lang="zh-CN" altLang="zh-CN" sz="2800" dirty="0">
                <a:sym typeface="+mn-ea"/>
              </a:rPr>
              <a:t>，请根据奖励处分的重要性合理填写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。若无请直接点击下一步。</a:t>
            </a:r>
            <a:endParaRPr lang="zh-CN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zh-CN" sz="2800" dirty="0">
                <a:sym typeface="+mn-ea"/>
              </a:rPr>
              <a:t>进入家庭主要成员。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3401060"/>
            <a:ext cx="11388725" cy="2751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555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4.</a:t>
            </a:r>
            <a:r>
              <a:rPr lang="zh-CN" altLang="en-US" sz="2800" dirty="0">
                <a:sym typeface="+mn-ea"/>
              </a:rPr>
              <a:t>家庭主要成员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家庭主要成员</a:t>
            </a:r>
            <a:r>
              <a:rPr lang="zh-CN" altLang="zh-CN" sz="2800" dirty="0">
                <a:sym typeface="+mn-ea"/>
              </a:rPr>
              <a:t>，</a:t>
            </a:r>
            <a:r>
              <a:rPr lang="zh-CN" sz="2800" dirty="0">
                <a:sym typeface="+mn-ea"/>
              </a:rPr>
              <a:t>至少填写一行</a:t>
            </a:r>
            <a:r>
              <a:rPr lang="zh-CN" altLang="en-US" sz="2800" dirty="0">
                <a:sym typeface="+mn-ea"/>
              </a:rPr>
              <a:t>。</a:t>
            </a:r>
            <a:endParaRPr lang="zh-CN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zh-CN" sz="2800" dirty="0">
                <a:sym typeface="+mn-ea"/>
              </a:rPr>
              <a:t>进入论文与课题情况。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9515"/>
          <a:stretch>
            <a:fillRect/>
          </a:stretch>
        </p:blipFill>
        <p:spPr>
          <a:xfrm>
            <a:off x="326390" y="3089910"/>
            <a:ext cx="11480165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345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5.</a:t>
            </a:r>
            <a:r>
              <a:rPr lang="zh-CN" altLang="en-US" sz="2800" dirty="0">
                <a:sym typeface="+mn-ea"/>
              </a:rPr>
              <a:t>论文与课题情况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论文与课题情况</a:t>
            </a:r>
            <a:r>
              <a:rPr lang="zh-CN" altLang="zh-CN" sz="2800" dirty="0">
                <a:sym typeface="+mn-ea"/>
              </a:rPr>
              <a:t>，打印报名登记表时，只打印</a:t>
            </a:r>
            <a:r>
              <a:rPr lang="zh-CN" altLang="zh-CN" sz="2800" b="1" dirty="0">
                <a:solidFill>
                  <a:srgbClr val="FF0000"/>
                </a:solidFill>
                <a:sym typeface="+mn-ea"/>
              </a:rPr>
              <a:t>前十条数据</a:t>
            </a:r>
            <a:r>
              <a:rPr lang="zh-CN" altLang="zh-CN" sz="2800" dirty="0">
                <a:sym typeface="+mn-ea"/>
              </a:rPr>
              <a:t>，请根据学术和科研成果的重要性合理填写</a:t>
            </a:r>
            <a:r>
              <a:rPr lang="zh-CN" altLang="en-US" sz="2800" dirty="0">
                <a:sym typeface="+mn-ea"/>
              </a:rPr>
              <a:t>。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dirty="0">
                <a:sym typeface="+mn-ea"/>
              </a:rPr>
              <a:t>发表论文情况、主持参与课题情况为必填项，若无请填写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无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，如下图所示。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进入学位学历信息。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1765" y="3127375"/>
            <a:ext cx="7715250" cy="34855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6.</a:t>
            </a:r>
            <a:r>
              <a:rPr lang="zh-CN" altLang="en-US" sz="2800" dirty="0">
                <a:sym typeface="+mn-ea"/>
              </a:rPr>
              <a:t>学位学历信息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学位学历信息</a:t>
            </a:r>
            <a:r>
              <a:rPr lang="zh-CN" altLang="zh-CN" sz="2800" dirty="0">
                <a:sym typeface="+mn-ea"/>
              </a:rPr>
              <a:t>，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en-US" sz="2800" dirty="0">
                <a:sym typeface="+mn-ea"/>
              </a:rPr>
              <a:t>硕士研究方向、硕士学位论文名称、硕士期间在研课题名称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，与后续资格评审密切相关，请认真填写。</a:t>
            </a:r>
            <a:endParaRPr lang="zh-CN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zh-CN" sz="2800" dirty="0">
                <a:sym typeface="+mn-ea"/>
              </a:rPr>
              <a:t>进入职称、执业信息。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9575" y="3082290"/>
            <a:ext cx="8906510" cy="37757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7.</a:t>
            </a:r>
            <a:r>
              <a:rPr lang="zh-CN" altLang="zh-CN" sz="2800" dirty="0">
                <a:sym typeface="+mn-ea"/>
              </a:rPr>
              <a:t>职称、执业信息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职称、执业信息</a:t>
            </a:r>
            <a:r>
              <a:rPr lang="zh-CN" altLang="zh-CN" sz="2800" dirty="0">
                <a:sym typeface="+mn-ea"/>
              </a:rPr>
              <a:t>，职称证书专业名称，请与中级证书上名称一致。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295" y="2576195"/>
            <a:ext cx="5591810" cy="4099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80" y="2680335"/>
            <a:ext cx="5000625" cy="3476625"/>
          </a:xfrm>
          <a:prstGeom prst="rect">
            <a:avLst/>
          </a:prstGeom>
        </p:spPr>
      </p:pic>
      <p:sp>
        <p:nvSpPr>
          <p:cNvPr id="13" name="左箭头 12"/>
          <p:cNvSpPr/>
          <p:nvPr/>
        </p:nvSpPr>
        <p:spPr>
          <a:xfrm>
            <a:off x="4828540" y="4076065"/>
            <a:ext cx="50673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0095" y="2859405"/>
            <a:ext cx="4476750" cy="3185795"/>
          </a:xfrm>
          <a:prstGeom prst="rect">
            <a:avLst/>
          </a:prstGeom>
        </p:spPr>
      </p:pic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7.</a:t>
            </a:r>
            <a:r>
              <a:rPr lang="zh-CN" altLang="zh-CN" sz="2800" dirty="0">
                <a:sym typeface="+mn-ea"/>
              </a:rPr>
              <a:t>职称、执业信息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职称、执业信息</a:t>
            </a:r>
            <a:r>
              <a:rPr lang="zh-CN" altLang="zh-CN" sz="2800" dirty="0">
                <a:sym typeface="+mn-ea"/>
              </a:rPr>
              <a:t>，医师资格、执业范围等相关信息，请与医师资格证或医师执业证上内容一致。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2875280"/>
            <a:ext cx="6409690" cy="3169920"/>
          </a:xfrm>
          <a:prstGeom prst="rect">
            <a:avLst/>
          </a:prstGeom>
        </p:spPr>
      </p:pic>
      <p:sp>
        <p:nvSpPr>
          <p:cNvPr id="13" name="左箭头 12"/>
          <p:cNvSpPr/>
          <p:nvPr/>
        </p:nvSpPr>
        <p:spPr>
          <a:xfrm rot="20880000">
            <a:off x="5365115" y="4147820"/>
            <a:ext cx="4156075" cy="4413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6655" y="2576195"/>
            <a:ext cx="2817495" cy="3756660"/>
          </a:xfrm>
          <a:prstGeom prst="rect">
            <a:avLst/>
          </a:prstGeom>
        </p:spPr>
      </p:pic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7.</a:t>
            </a:r>
            <a:r>
              <a:rPr lang="zh-CN" altLang="zh-CN" sz="2800" dirty="0">
                <a:sym typeface="+mn-ea"/>
              </a:rPr>
              <a:t>职称、执业信息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职称、执业信息</a:t>
            </a:r>
            <a:r>
              <a:rPr lang="zh-CN" altLang="zh-CN" sz="2800" dirty="0">
                <a:sym typeface="+mn-ea"/>
              </a:rPr>
              <a:t>，住培证书专业，请与住培合格证书上内容一致。</a:t>
            </a: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进入报考信息</a:t>
            </a:r>
            <a:r>
              <a:rPr lang="zh-CN" altLang="zh-CN" sz="2800" dirty="0"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2652395"/>
            <a:ext cx="5448300" cy="4286250"/>
          </a:xfrm>
          <a:prstGeom prst="rect">
            <a:avLst/>
          </a:prstGeom>
        </p:spPr>
      </p:pic>
      <p:sp>
        <p:nvSpPr>
          <p:cNvPr id="13" name="左箭头 12"/>
          <p:cNvSpPr/>
          <p:nvPr/>
        </p:nvSpPr>
        <p:spPr>
          <a:xfrm rot="20640000">
            <a:off x="5026025" y="5267325"/>
            <a:ext cx="2983865" cy="20891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8.</a:t>
            </a:r>
            <a:r>
              <a:rPr lang="zh-CN" altLang="zh-CN" sz="2800" dirty="0">
                <a:sym typeface="+mn-ea"/>
              </a:rPr>
              <a:t>报考信息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报考信息</a:t>
            </a:r>
            <a:r>
              <a:rPr lang="zh-CN" altLang="zh-CN" sz="2800" dirty="0">
                <a:sym typeface="+mn-ea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报考类别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与后续资格评审计分方式相关，请按照实际情况慎重选择。</a:t>
            </a: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进入考生联系方式</a:t>
            </a:r>
            <a:r>
              <a:rPr lang="zh-CN" altLang="en-US" sz="2800" dirty="0"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290" y="2576195"/>
            <a:ext cx="7820660" cy="39681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9.</a:t>
            </a:r>
            <a:r>
              <a:rPr lang="zh-CN" altLang="en-US" sz="2800" dirty="0">
                <a:sym typeface="+mn-ea"/>
              </a:rPr>
              <a:t>考生联系方式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考生联系方式</a:t>
            </a:r>
            <a:r>
              <a:rPr lang="zh-CN" altLang="zh-CN" sz="2800" dirty="0">
                <a:sym typeface="+mn-ea"/>
              </a:rPr>
              <a:t>，</a:t>
            </a:r>
            <a:r>
              <a:rPr lang="zh-CN" sz="2800" dirty="0">
                <a:sym typeface="+mn-ea"/>
              </a:rPr>
              <a:t>通讯地址为后续接收录取通知书的地址，移动电话和电子邮箱请保持畅通状态</a:t>
            </a:r>
            <a:r>
              <a:rPr lang="zh-CN" altLang="en-US" sz="2800" dirty="0">
                <a:sym typeface="+mn-ea"/>
              </a:rPr>
              <a:t>。</a:t>
            </a: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进入考生外语水平。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05" y="2863215"/>
            <a:ext cx="8477885" cy="3246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18" y="584461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一、报名网址</a:t>
            </a:r>
            <a:endParaRPr 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0585" y="1319530"/>
            <a:ext cx="10131425" cy="1346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输入网址：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sym typeface="+mn-ea"/>
                <a:hlinkClick r:id="rId1"/>
              </a:rPr>
              <a:t>http://gsas.fjmu.edu.cn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1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第一步：招生项目选择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“博士研究生报考”</a:t>
            </a:r>
            <a:endParaRPr lang="zh-CN" altLang="en-US" sz="24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/>
              <a:t>第二步：点击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“免费注册”</a:t>
            </a:r>
            <a:endParaRPr lang="zh-CN" altLang="en-US" sz="24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4520" y="2666365"/>
            <a:ext cx="10982960" cy="33966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71965" y="3437890"/>
            <a:ext cx="1200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36990" y="5126990"/>
            <a:ext cx="1200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555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10.</a:t>
            </a:r>
            <a:r>
              <a:rPr lang="zh-CN" altLang="en-US" sz="2800" dirty="0">
                <a:sym typeface="+mn-ea"/>
              </a:rPr>
              <a:t>考生外语水平</a:t>
            </a:r>
            <a:endParaRPr lang="en-US" altLang="zh-CN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考生外语水平</a:t>
            </a:r>
            <a:r>
              <a:rPr lang="zh-CN" altLang="en-US" sz="2800" dirty="0">
                <a:sym typeface="+mn-ea"/>
              </a:rPr>
              <a:t>。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进入推荐人信息维护。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355" y="2668270"/>
            <a:ext cx="11182985" cy="38131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11.</a:t>
            </a:r>
            <a:r>
              <a:rPr lang="zh-CN" altLang="en-US" sz="2800" dirty="0">
                <a:sym typeface="+mn-ea"/>
              </a:rPr>
              <a:t>推荐人信息维护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按实际情况填写</a:t>
            </a:r>
            <a:r>
              <a:rPr lang="en-US" altLang="zh-CN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条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推荐人信息，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推荐人要求：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申请学科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专业领域内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两位教授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（或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相当专业技术职称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的专家）</a:t>
            </a:r>
            <a:r>
              <a:rPr lang="zh-CN" altLang="en-US" sz="2800" dirty="0">
                <a:sym typeface="+mn-ea"/>
              </a:rPr>
              <a:t>。每条填写完成请点击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保存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”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进入上传照片。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480" y="3371850"/>
            <a:ext cx="10915015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12.</a:t>
            </a:r>
            <a:r>
              <a:rPr lang="zh-CN" altLang="en-US" sz="2800" dirty="0">
                <a:sym typeface="+mn-ea"/>
              </a:rPr>
              <a:t>上传照片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按系统要求上传照片，</a:t>
            </a: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进入上传材料。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360" y="2145030"/>
            <a:ext cx="7969885" cy="42913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13.</a:t>
            </a:r>
            <a:r>
              <a:rPr lang="zh-CN" altLang="en-US" sz="2800" dirty="0">
                <a:sym typeface="+mn-ea"/>
              </a:rPr>
              <a:t>上传材料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按系统要求上传材料，点击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打印报名信息简明表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，下载打印，核对信息，无误后签名上传至材料</a:t>
            </a: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材料上传均完成后，</a:t>
            </a:r>
            <a:r>
              <a:rPr lang="zh-CN" altLang="zh-CN" sz="2800" dirty="0">
                <a:sym typeface="+mn-ea"/>
              </a:rPr>
              <a:t>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en-US" sz="2800" dirty="0">
                <a:sym typeface="+mn-ea"/>
              </a:rPr>
              <a:t>进入报名信息提交。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4842510"/>
            <a:ext cx="11125200" cy="1743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" y="3133090"/>
            <a:ext cx="10029825" cy="16687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2275" y="1106170"/>
            <a:ext cx="11347450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14.</a:t>
            </a:r>
            <a:r>
              <a:rPr lang="zh-CN" altLang="en-US" sz="2800" dirty="0">
                <a:sym typeface="+mn-ea"/>
              </a:rPr>
              <a:t>报名信息提交</a:t>
            </a:r>
            <a:endParaRPr lang="zh-CN" altLang="en-US" sz="2800" dirty="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ym typeface="+mn-ea"/>
              </a:rPr>
              <a:t>核对报名信息，无误后点击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确认并提交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一旦提交不可更改！！！</a:t>
            </a:r>
            <a:endParaRPr lang="zh-CN" altLang="en-US" sz="28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>
                <a:solidFill>
                  <a:schemeClr val="tx1"/>
                </a:solidFill>
                <a:sym typeface="+mn-ea"/>
              </a:rPr>
              <a:t>若截止时间前未点击提交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，则视为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放弃报名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6335" y="3487420"/>
            <a:ext cx="9879330" cy="26650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33730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七、查看报名状态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0585" y="1319530"/>
            <a:ext cx="1013142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sz="2800">
                <a:solidFill>
                  <a:schemeClr val="tx1"/>
                </a:solidFill>
              </a:rPr>
              <a:t>返回首页，点击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报名状态查询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。</a:t>
            </a:r>
            <a:endParaRPr lang="zh-CN" altLang="en-US" sz="2800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>
                <a:solidFill>
                  <a:schemeClr val="tx1"/>
                </a:solidFill>
              </a:rPr>
              <a:t>报名状态为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 b="1">
                <a:solidFill>
                  <a:srgbClr val="FF0000"/>
                </a:solidFill>
              </a:rPr>
              <a:t>待院系审核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，即为报名信息提交成功。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6145" y="2638425"/>
            <a:ext cx="6543675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33730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八、交付报名费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760" y="1413510"/>
            <a:ext cx="6029325" cy="485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dirty="0">
                <a:sym typeface="+mn-ea"/>
              </a:rPr>
              <a:t>15.</a:t>
            </a:r>
            <a:r>
              <a:rPr lang="zh-CN" altLang="en-US" sz="2800" dirty="0">
                <a:sym typeface="+mn-ea"/>
              </a:rPr>
              <a:t>交付报名费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3200">
                <a:solidFill>
                  <a:schemeClr val="tx1"/>
                </a:solidFill>
              </a:rPr>
              <a:t>网上提交报名信息并</a:t>
            </a:r>
            <a:r>
              <a:rPr lang="zh-CN" altLang="en-US" sz="3200" b="1">
                <a:solidFill>
                  <a:srgbClr val="FF0000"/>
                </a:solidFill>
              </a:rPr>
              <a:t>审核通过</a:t>
            </a:r>
            <a:r>
              <a:rPr lang="zh-CN" altLang="en-US" sz="3200">
                <a:solidFill>
                  <a:schemeClr val="tx1"/>
                </a:solidFill>
              </a:rPr>
              <a:t>的考生，须在</a:t>
            </a:r>
            <a:r>
              <a:rPr lang="zh-CN" altLang="en-US" sz="3200" b="1">
                <a:solidFill>
                  <a:srgbClr val="FF0000"/>
                </a:solidFill>
              </a:rPr>
              <a:t>2021年11月19日至11月22日</a:t>
            </a:r>
            <a:r>
              <a:rPr lang="zh-CN" altLang="en-US" sz="3200">
                <a:solidFill>
                  <a:schemeClr val="tx1"/>
                </a:solidFill>
              </a:rPr>
              <a:t>内登录报名系统，</a:t>
            </a:r>
            <a:endParaRPr lang="zh-CN" altLang="en-US" sz="3200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3200">
                <a:solidFill>
                  <a:schemeClr val="tx1"/>
                </a:solidFill>
              </a:rPr>
              <a:t>缴纳报名费160元。</a:t>
            </a:r>
            <a:endParaRPr lang="zh-CN" altLang="en-US" sz="3200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3200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3200">
                <a:solidFill>
                  <a:schemeClr val="tx1"/>
                </a:solidFill>
              </a:rPr>
              <a:t>操作流程将于</a:t>
            </a:r>
            <a:r>
              <a:rPr lang="en-US" altLang="zh-CN" sz="3200" b="1">
                <a:solidFill>
                  <a:srgbClr val="FF0000"/>
                </a:solidFill>
              </a:rPr>
              <a:t>11</a:t>
            </a:r>
            <a:r>
              <a:rPr lang="zh-CN" altLang="en-US" sz="3200" b="1">
                <a:solidFill>
                  <a:srgbClr val="FF0000"/>
                </a:solidFill>
              </a:rPr>
              <a:t>月</a:t>
            </a:r>
            <a:r>
              <a:rPr lang="en-US" altLang="zh-CN" sz="3200" b="1">
                <a:solidFill>
                  <a:srgbClr val="FF0000"/>
                </a:solidFill>
              </a:rPr>
              <a:t>19</a:t>
            </a:r>
            <a:r>
              <a:rPr lang="zh-CN" altLang="en-US" sz="3200" b="1">
                <a:solidFill>
                  <a:srgbClr val="FF0000"/>
                </a:solidFill>
              </a:rPr>
              <a:t>日</a:t>
            </a:r>
            <a:r>
              <a:rPr lang="zh-CN" altLang="en-US" sz="3200">
                <a:solidFill>
                  <a:schemeClr val="tx1"/>
                </a:solidFill>
              </a:rPr>
              <a:t>前更新，届时请</a:t>
            </a:r>
            <a:r>
              <a:rPr lang="zh-CN" altLang="en-US" sz="3200" b="1">
                <a:solidFill>
                  <a:srgbClr val="FF0000"/>
                </a:solidFill>
              </a:rPr>
              <a:t>重新下载更新后的</a:t>
            </a:r>
            <a:r>
              <a:rPr lang="zh-CN" altLang="en-US" sz="3200">
                <a:solidFill>
                  <a:schemeClr val="tx1"/>
                </a:solidFill>
              </a:rPr>
              <a:t>报名操作手册，进行缴费。</a:t>
            </a:r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5085" y="1849120"/>
            <a:ext cx="5303520" cy="3159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33730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友情提醒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0585" y="1319530"/>
            <a:ext cx="10131425" cy="4570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>
                <a:solidFill>
                  <a:schemeClr val="tx1"/>
                </a:solidFill>
              </a:rPr>
              <a:t>1. </a:t>
            </a:r>
            <a:r>
              <a:rPr lang="zh-CN" altLang="en-US" sz="2800" b="1">
                <a:solidFill>
                  <a:schemeClr val="tx1"/>
                </a:solidFill>
              </a:rPr>
              <a:t>请勿集中在系统关闭前提交报名信息，以免系统繁忙，未能报名成功。</a:t>
            </a:r>
            <a:endParaRPr lang="zh-CN" altLang="en-US" sz="2800" b="1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>
              <a:solidFill>
                <a:srgbClr val="FF0000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>
                <a:solidFill>
                  <a:schemeClr val="tx1"/>
                </a:solidFill>
              </a:rPr>
              <a:t>2. </a:t>
            </a:r>
            <a:r>
              <a:rPr lang="zh-CN" altLang="en-US" sz="2800" b="1">
                <a:solidFill>
                  <a:schemeClr val="tx1"/>
                </a:solidFill>
              </a:rPr>
              <a:t>报名信息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一旦提交，不可更改</a:t>
            </a:r>
            <a:r>
              <a:rPr lang="zh-CN" altLang="en-US" sz="2800" b="1">
                <a:solidFill>
                  <a:schemeClr val="tx1"/>
                </a:solidFill>
              </a:rPr>
              <a:t>，请慎重选择。</a:t>
            </a:r>
            <a:endParaRPr lang="zh-CN" altLang="en-US" sz="2800" b="1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>
                <a:solidFill>
                  <a:schemeClr val="tx1"/>
                </a:solidFill>
              </a:rPr>
              <a:t>3.</a:t>
            </a:r>
            <a:r>
              <a:rPr lang="zh-CN" altLang="en-US" sz="2800" b="1">
                <a:sym typeface="+mn-ea"/>
              </a:rPr>
              <a:t>若截止时间前未点击提交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，则视为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放弃报名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。</a:t>
            </a:r>
            <a:endParaRPr lang="en-US" altLang="zh-CN" sz="2800" b="1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en-US" altLang="zh-CN" sz="2800" b="1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>
                <a:solidFill>
                  <a:schemeClr val="tx1"/>
                </a:solidFill>
              </a:rPr>
              <a:t>4. </a:t>
            </a:r>
            <a:r>
              <a:rPr lang="zh-CN" altLang="en-US" sz="2800" b="1">
                <a:solidFill>
                  <a:schemeClr val="tx1"/>
                </a:solidFill>
              </a:rPr>
              <a:t>报名期间有任何问题，可以在上班时间电话咨询</a:t>
            </a:r>
            <a:endParaRPr lang="zh-CN" altLang="en-US" sz="2800" b="1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>
                <a:solidFill>
                  <a:schemeClr val="tx1"/>
                </a:solidFill>
              </a:rPr>
              <a:t>研招办</a:t>
            </a:r>
            <a:r>
              <a:rPr lang="en-US" altLang="zh-CN" sz="2800" b="1">
                <a:solidFill>
                  <a:schemeClr val="tx1"/>
                </a:solidFill>
              </a:rPr>
              <a:t> 0591-22862107</a:t>
            </a:r>
            <a:r>
              <a:rPr lang="zh-CN" altLang="en-US" sz="2800" b="1">
                <a:solidFill>
                  <a:schemeClr val="tx1"/>
                </a:solidFill>
              </a:rPr>
              <a:t>。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搜索;幻雨工作室_1"/>
          <p:cNvSpPr txBox="1"/>
          <p:nvPr/>
        </p:nvSpPr>
        <p:spPr>
          <a:xfrm>
            <a:off x="4632960" y="2382850"/>
            <a:ext cx="2926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F补 汉仪夏日体" panose="020B0604000101010104" pitchFamily="34" charset="-128"/>
              </a:rPr>
              <a:t>谢谢！</a:t>
            </a:r>
            <a:endParaRPr lang="zh-CN" altLang="en-US" sz="7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F补 汉仪夏日体" panose="020B0604000101010104" pitchFamily="34" charset="-128"/>
            </a:endParaRPr>
          </a:p>
        </p:txBody>
      </p:sp>
      <p:sp>
        <p:nvSpPr>
          <p:cNvPr id="9" name="稻壳儿搜索;幻雨工作室_2"/>
          <p:cNvSpPr/>
          <p:nvPr/>
        </p:nvSpPr>
        <p:spPr>
          <a:xfrm>
            <a:off x="3601812" y="3644153"/>
            <a:ext cx="4988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THANKYOU</a:t>
            </a:r>
            <a:endParaRPr lang="zh-CN" altLang="en-US" sz="4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18" y="584461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615" y="1236980"/>
            <a:ext cx="6422390" cy="5372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第一步：按要求填写考生基本信息，姓名、证件类型、证件号码；</a:t>
            </a:r>
            <a:endParaRPr lang="zh-CN" altLang="en-US" sz="2400" noProof="0" dirty="0" smtClean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第二步：招生批次选择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“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2022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年全日制博士”；</a:t>
            </a:r>
            <a:endParaRPr lang="zh-CN" altLang="en-US" sz="24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>
                <a:sym typeface="+mn-ea"/>
              </a:rPr>
              <a:t>第三步：招生方式</a:t>
            </a:r>
            <a:r>
              <a:rPr lang="zh-CN" altLang="en-US" sz="2400" b="1">
                <a:sym typeface="+mn-ea"/>
              </a:rPr>
              <a:t>硕博连读生</a:t>
            </a:r>
            <a:r>
              <a:rPr lang="zh-CN" altLang="en-US" sz="2400">
                <a:sym typeface="+mn-ea"/>
              </a:rPr>
              <a:t>选择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硕博连读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，</a:t>
            </a:r>
            <a:r>
              <a:rPr lang="zh-CN" altLang="en-US" sz="2400" b="1">
                <a:sym typeface="+mn-ea"/>
              </a:rPr>
              <a:t>其余人员</a:t>
            </a:r>
            <a:r>
              <a:rPr lang="zh-CN" altLang="en-US" sz="2400" b="1" u="sng">
                <a:solidFill>
                  <a:schemeClr val="tx1"/>
                </a:solidFill>
                <a:sym typeface="+mn-ea"/>
              </a:rPr>
              <a:t>均</a:t>
            </a:r>
            <a:r>
              <a:rPr lang="zh-CN" altLang="en-US" sz="2400">
                <a:sym typeface="+mn-ea"/>
              </a:rPr>
              <a:t>选择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申请考核制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；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/>
              <a:t>第四步：输入密码、手机号后，点击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获取验证码</a:t>
            </a:r>
            <a:r>
              <a:rPr lang="zh-CN" altLang="en-US" sz="24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”；</a:t>
            </a:r>
            <a:endParaRPr lang="zh-CN" altLang="en-US" sz="24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400"/>
              <a:t>第五步：填写手机收到的短信验证码，再点击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立即注册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。</a:t>
            </a:r>
            <a:endParaRPr lang="zh-CN" altLang="en-US" sz="24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65943" t="7923" r="10061" b="180"/>
          <a:stretch>
            <a:fillRect/>
          </a:stretch>
        </p:blipFill>
        <p:spPr>
          <a:xfrm>
            <a:off x="7608570" y="1106170"/>
            <a:ext cx="4022725" cy="4875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18" y="584461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二、注册账号</a:t>
            </a:r>
            <a:endParaRPr lang="zh-CN" sz="16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615" y="1319530"/>
            <a:ext cx="6422390" cy="411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注册成功后，页面将生成考生报考报名号，即登录系统</a:t>
            </a:r>
            <a:r>
              <a:rPr 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用户名</a:t>
            </a:r>
            <a:r>
              <a:rPr 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，请考生牢记用户名，以便后续登录系统使用。</a:t>
            </a:r>
            <a:endParaRPr lang="zh-CN" sz="24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系统也将发送一条</a:t>
            </a:r>
            <a:r>
              <a:rPr 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提示短信</a:t>
            </a:r>
            <a:r>
              <a:rPr 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至你的手机，请考生保存短信，以备后续查找用户名。</a:t>
            </a:r>
            <a:endParaRPr lang="zh-CN" sz="24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若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“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用户名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”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、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“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密码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”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遗忘，也可通过首页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找回用户名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和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忘记密码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功能找回。</a:t>
            </a:r>
            <a:endParaRPr lang="zh-CN" altLang="en-US" sz="24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66154" t="1149" r="9951"/>
          <a:stretch>
            <a:fillRect/>
          </a:stretch>
        </p:blipFill>
        <p:spPr>
          <a:xfrm>
            <a:off x="7171055" y="699135"/>
            <a:ext cx="3996690" cy="5187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三、登录系统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0585" y="1319530"/>
            <a:ext cx="10131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sz="2800"/>
              <a:t>根据用户名、密码、验证码登录系统，查看报考须知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735" y="2054860"/>
            <a:ext cx="2977515" cy="3426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90" y="2264410"/>
            <a:ext cx="7666355" cy="3458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92785" y="523875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四、查看各学院招生细则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6295" y="1302385"/>
            <a:ext cx="10131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800"/>
              <a:t>各学院招生细则预计</a:t>
            </a:r>
            <a:r>
              <a:rPr lang="en-US" altLang="zh-CN" sz="2800" b="1">
                <a:solidFill>
                  <a:srgbClr val="FF0000"/>
                </a:solidFill>
                <a:effectLst/>
              </a:rPr>
              <a:t>11</a:t>
            </a:r>
            <a:r>
              <a:rPr lang="zh-CN" altLang="en-US" sz="2800" b="1">
                <a:solidFill>
                  <a:srgbClr val="FF0000"/>
                </a:solidFill>
                <a:effectLst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effectLst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effectLst/>
              </a:rPr>
              <a:t>日前</a:t>
            </a:r>
            <a:r>
              <a:rPr lang="zh-CN" sz="2800">
                <a:solidFill>
                  <a:schemeClr val="tx1"/>
                </a:solidFill>
                <a:effectLst/>
              </a:rPr>
              <a:t>可查看</a:t>
            </a:r>
            <a:r>
              <a:rPr lang="zh-CN" altLang="en-US" sz="2800"/>
              <a:t>，同时将公布在我校研究生院官网。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64808"/>
          <a:stretch>
            <a:fillRect/>
          </a:stretch>
        </p:blipFill>
        <p:spPr>
          <a:xfrm>
            <a:off x="396240" y="2610485"/>
            <a:ext cx="3966845" cy="2308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45" y="2339975"/>
            <a:ext cx="7001510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五、下载网报附件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270" y="1319530"/>
            <a:ext cx="101314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800" b="1">
                <a:solidFill>
                  <a:schemeClr val="tx1"/>
                </a:solidFill>
              </a:rPr>
              <a:t>点击</a:t>
            </a:r>
            <a:r>
              <a:rPr lang="en-US" altLang="zh-CN" sz="2800" b="1">
                <a:solidFill>
                  <a:srgbClr val="FF0000"/>
                </a:solidFill>
              </a:rPr>
              <a:t>“</a:t>
            </a:r>
            <a:r>
              <a:rPr lang="zh-CN" altLang="en-US" sz="2800" b="1">
                <a:solidFill>
                  <a:srgbClr val="FF0000"/>
                </a:solidFill>
              </a:rPr>
              <a:t>网报附件下载</a:t>
            </a:r>
            <a:r>
              <a:rPr lang="en-US" altLang="zh-CN" sz="2800" b="1">
                <a:solidFill>
                  <a:srgbClr val="FF0000"/>
                </a:solidFill>
              </a:rPr>
              <a:t>”</a:t>
            </a:r>
            <a:r>
              <a:rPr lang="zh-CN" altLang="en-US" sz="2800" b="1">
                <a:solidFill>
                  <a:schemeClr val="tx1"/>
                </a:solidFill>
              </a:rPr>
              <a:t>；</a:t>
            </a:r>
            <a:r>
              <a:rPr lang="zh-CN" altLang="en-US" sz="2800">
                <a:solidFill>
                  <a:schemeClr val="tx1"/>
                </a:solidFill>
              </a:rPr>
              <a:t>下载报名所需材料。考生博士报名信息简明表在上传材料页面生成，下载。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10237"/>
          <a:stretch>
            <a:fillRect/>
          </a:stretch>
        </p:blipFill>
        <p:spPr>
          <a:xfrm>
            <a:off x="681355" y="4347845"/>
            <a:ext cx="11083290" cy="2157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" y="2272665"/>
            <a:ext cx="11273155" cy="2312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800">
                <a:solidFill>
                  <a:schemeClr val="tx1"/>
                </a:solidFill>
              </a:rPr>
              <a:t>报名流程一共分为</a:t>
            </a:r>
            <a:r>
              <a:rPr lang="en-US" altLang="zh-CN" sz="2800">
                <a:solidFill>
                  <a:schemeClr val="tx1"/>
                </a:solidFill>
              </a:rPr>
              <a:t>15</a:t>
            </a:r>
            <a:r>
              <a:rPr lang="zh-CN" altLang="en-US" sz="2800">
                <a:solidFill>
                  <a:schemeClr val="tx1"/>
                </a:solidFill>
              </a:rPr>
              <a:t>步</a:t>
            </a:r>
            <a:endParaRPr lang="zh-CN" altLang="en-US" sz="2800">
              <a:solidFill>
                <a:schemeClr val="tx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800">
                <a:solidFill>
                  <a:schemeClr val="tx1"/>
                </a:solidFill>
              </a:rPr>
              <a:t>其中</a:t>
            </a:r>
            <a:r>
              <a:rPr lang="en-US" altLang="zh-CN" sz="2800">
                <a:solidFill>
                  <a:schemeClr val="tx1"/>
                </a:solidFill>
              </a:rPr>
              <a:t>1-14</a:t>
            </a:r>
            <a:r>
              <a:rPr lang="zh-CN" altLang="en-US" sz="2800">
                <a:solidFill>
                  <a:schemeClr val="tx1"/>
                </a:solidFill>
              </a:rPr>
              <a:t>步需在</a:t>
            </a:r>
            <a:r>
              <a:rPr lang="en-US" altLang="zh-CN" sz="2800" b="1">
                <a:solidFill>
                  <a:srgbClr val="FF0000"/>
                </a:solidFill>
              </a:rPr>
              <a:t>11</a:t>
            </a:r>
            <a:r>
              <a:rPr lang="zh-CN" altLang="en-US" sz="2800" b="1">
                <a:solidFill>
                  <a:srgbClr val="FF0000"/>
                </a:solidFill>
              </a:rPr>
              <a:t>月</a:t>
            </a:r>
            <a:r>
              <a:rPr lang="en-US" altLang="zh-CN" sz="2800" b="1">
                <a:solidFill>
                  <a:srgbClr val="FF0000"/>
                </a:solidFill>
              </a:rPr>
              <a:t>15</a:t>
            </a:r>
            <a:r>
              <a:rPr lang="zh-CN" altLang="en-US" sz="2800" b="1">
                <a:solidFill>
                  <a:srgbClr val="FF0000"/>
                </a:solidFill>
              </a:rPr>
              <a:t>日</a:t>
            </a:r>
            <a:r>
              <a:rPr lang="en-US" altLang="zh-CN" sz="2800" b="1">
                <a:solidFill>
                  <a:srgbClr val="FF0000"/>
                </a:solidFill>
              </a:rPr>
              <a:t>24:00</a:t>
            </a:r>
            <a:r>
              <a:rPr lang="zh-CN" altLang="en-US" sz="2800" b="1">
                <a:solidFill>
                  <a:srgbClr val="FF0000"/>
                </a:solidFill>
              </a:rPr>
              <a:t>前</a:t>
            </a:r>
            <a:r>
              <a:rPr lang="zh-CN" altLang="en-US" sz="2800">
                <a:solidFill>
                  <a:schemeClr val="tx1"/>
                </a:solidFill>
              </a:rPr>
              <a:t>完成并提交；</a:t>
            </a:r>
            <a:endParaRPr lang="zh-CN" altLang="en-US" sz="2800">
              <a:solidFill>
                <a:schemeClr val="tx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Char char="u"/>
              <a:defRPr/>
            </a:pPr>
            <a:r>
              <a:rPr lang="zh-CN" altLang="en-US" sz="2800">
                <a:solidFill>
                  <a:schemeClr val="tx1"/>
                </a:solidFill>
              </a:rPr>
              <a:t>第</a:t>
            </a:r>
            <a:r>
              <a:rPr lang="en-US" altLang="zh-CN" sz="2800">
                <a:solidFill>
                  <a:schemeClr val="tx1"/>
                </a:solidFill>
              </a:rPr>
              <a:t>15</a:t>
            </a:r>
            <a:r>
              <a:rPr lang="zh-CN" altLang="en-US" sz="2800">
                <a:solidFill>
                  <a:schemeClr val="tx1"/>
                </a:solidFill>
              </a:rPr>
              <a:t>步：缴纳报名费，需等待报名资格审核通过后进行，请于</a:t>
            </a:r>
            <a:r>
              <a:rPr lang="en-US" altLang="zh-CN" sz="2800" b="1">
                <a:solidFill>
                  <a:srgbClr val="FF0000"/>
                </a:solidFill>
              </a:rPr>
              <a:t>11</a:t>
            </a:r>
            <a:r>
              <a:rPr lang="zh-CN" altLang="en-US" sz="2800" b="1">
                <a:solidFill>
                  <a:srgbClr val="FF0000"/>
                </a:solidFill>
              </a:rPr>
              <a:t>月</a:t>
            </a:r>
            <a:r>
              <a:rPr lang="en-US" altLang="zh-CN" sz="2800" b="1">
                <a:solidFill>
                  <a:srgbClr val="FF0000"/>
                </a:solidFill>
              </a:rPr>
              <a:t>22</a:t>
            </a:r>
            <a:r>
              <a:rPr lang="zh-CN" altLang="en-US" sz="2800" b="1">
                <a:solidFill>
                  <a:srgbClr val="FF0000"/>
                </a:solidFill>
              </a:rPr>
              <a:t>日</a:t>
            </a:r>
            <a:r>
              <a:rPr lang="en-US" altLang="zh-CN" sz="2800" b="1">
                <a:solidFill>
                  <a:srgbClr val="FF0000"/>
                </a:solidFill>
              </a:rPr>
              <a:t>24:00</a:t>
            </a:r>
            <a:r>
              <a:rPr lang="zh-CN" altLang="en-US" sz="2800">
                <a:solidFill>
                  <a:schemeClr val="tx1"/>
                </a:solidFill>
              </a:rPr>
              <a:t>前完成。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4703"/>
          <a:stretch>
            <a:fillRect/>
          </a:stretch>
        </p:blipFill>
        <p:spPr>
          <a:xfrm>
            <a:off x="1123315" y="3092450"/>
            <a:ext cx="10019665" cy="3760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搜索;幻雨工作室_1"/>
          <p:cNvSpPr txBox="1"/>
          <p:nvPr/>
        </p:nvSpPr>
        <p:spPr>
          <a:xfrm>
            <a:off x="681355" y="584200"/>
            <a:ext cx="5972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</a:t>
            </a:r>
            <a:r>
              <a:rPr 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填写/修改申请信息</a:t>
            </a:r>
            <a:endParaRPr 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105" y="1106170"/>
            <a:ext cx="1134745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>
                <a:solidFill>
                  <a:schemeClr val="tx1"/>
                </a:solidFill>
              </a:rPr>
              <a:t>1. </a:t>
            </a:r>
            <a:r>
              <a:rPr lang="zh-CN" altLang="en-US" sz="2800">
                <a:solidFill>
                  <a:schemeClr val="tx1"/>
                </a:solidFill>
              </a:rPr>
              <a:t>基本信息。</a:t>
            </a:r>
            <a:endParaRPr lang="zh-CN" altLang="en-US" sz="2800">
              <a:solidFill>
                <a:schemeClr val="tx1"/>
              </a:solidFill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zh-CN" sz="2800" dirty="0">
                <a:sym typeface="+mn-ea"/>
              </a:rPr>
              <a:t>请按</a:t>
            </a:r>
            <a:r>
              <a:rPr lang="zh-CN" altLang="zh-CN" sz="2800" b="1" dirty="0">
                <a:solidFill>
                  <a:srgbClr val="FF0000"/>
                </a:solidFill>
                <a:sym typeface="+mn-ea"/>
              </a:rPr>
              <a:t>真实情况</a:t>
            </a:r>
            <a:r>
              <a:rPr lang="zh-CN" altLang="zh-CN" sz="2800" dirty="0">
                <a:sym typeface="+mn-ea"/>
              </a:rPr>
              <a:t>填写基本信息，点击</a:t>
            </a:r>
            <a:r>
              <a:rPr lang="en-US" altLang="zh-CN" sz="2800" dirty="0">
                <a:sym typeface="+mn-ea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sym typeface="+mn-ea"/>
              </a:rPr>
              <a:t>下一步</a:t>
            </a:r>
            <a:r>
              <a:rPr lang="en-US" altLang="zh-CN" sz="2800" dirty="0">
                <a:sym typeface="+mn-ea"/>
              </a:rPr>
              <a:t>”</a:t>
            </a:r>
            <a:r>
              <a:rPr lang="zh-CN" altLang="zh-CN" sz="2800" dirty="0">
                <a:sym typeface="+mn-ea"/>
              </a:rPr>
              <a:t>进入学习工作经历。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" y="2304415"/>
            <a:ext cx="5576570" cy="3635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580" y="3002915"/>
            <a:ext cx="5768975" cy="24110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220,&quot;width&quot;:26580}"/>
</p:tagLst>
</file>

<file path=ppt/tags/tag2.xml><?xml version="1.0" encoding="utf-8"?>
<p:tagLst xmlns:p="http://schemas.openxmlformats.org/presentationml/2006/main">
  <p:tag name="KSO_WM_UNIT_PLACING_PICTURE_USER_VIEWPORT" val="{&quot;height&quot;:5396,&quot;width&quot;:4689}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WPS 演示</Application>
  <PresentationFormat>宽屏</PresentationFormat>
  <Paragraphs>168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等线</vt:lpstr>
      <vt:lpstr>微软雅黑</vt:lpstr>
      <vt:lpstr>微软雅黑 Light</vt:lpstr>
      <vt:lpstr>Wingdings</vt:lpstr>
      <vt:lpstr>Arial Unicode MS</vt:lpstr>
      <vt:lpstr>等线 Light</vt:lpstr>
      <vt:lpstr>Calibri</vt:lpstr>
      <vt:lpstr>YF补 汉仪夏日体</vt:lpstr>
      <vt:lpstr>MS UI Gothic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陈欣玮</cp:lastModifiedBy>
  <cp:revision>22</cp:revision>
  <dcterms:created xsi:type="dcterms:W3CDTF">2020-09-06T08:35:00Z</dcterms:created>
  <dcterms:modified xsi:type="dcterms:W3CDTF">2021-10-31T08:22:44Z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TemplateUUID">
    <vt:lpwstr>v1.0_mb_S8qGobxmgqh78vk5AQ6Lsw==</vt:lpwstr>
  </property>
  <property fmtid="{D5CDD505-2E9C-101B-9397-08002B2CF9AE}" pid="4" name="ICV">
    <vt:lpwstr>B9A7986E706F4EEDB4BA94C229C2A634</vt:lpwstr>
  </property>
</Properties>
</file>